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1">
  <p:sldMasterIdLst>
    <p:sldMasterId id="2147483659" r:id="rId1"/>
    <p:sldMasterId id="2147483671" r:id="rId2"/>
  </p:sldMasterIdLst>
  <p:notesMasterIdLst>
    <p:notesMasterId r:id="rId21"/>
  </p:notesMasterIdLst>
  <p:handoutMasterIdLst>
    <p:handoutMasterId r:id="rId22"/>
  </p:handoutMasterIdLst>
  <p:sldIdLst>
    <p:sldId id="505" r:id="rId3"/>
    <p:sldId id="578" r:id="rId4"/>
    <p:sldId id="579" r:id="rId5"/>
    <p:sldId id="580" r:id="rId6"/>
    <p:sldId id="581" r:id="rId7"/>
    <p:sldId id="347" r:id="rId8"/>
    <p:sldId id="583" r:id="rId9"/>
    <p:sldId id="366" r:id="rId10"/>
    <p:sldId id="587" r:id="rId11"/>
    <p:sldId id="588" r:id="rId12"/>
    <p:sldId id="589" r:id="rId13"/>
    <p:sldId id="596" r:id="rId14"/>
    <p:sldId id="595" r:id="rId15"/>
    <p:sldId id="590" r:id="rId16"/>
    <p:sldId id="306" r:id="rId17"/>
    <p:sldId id="346" r:id="rId18"/>
    <p:sldId id="575" r:id="rId19"/>
    <p:sldId id="491" r:id="rId2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9" clrIdx="0">
    <p:extLst>
      <p:ext uri="{19B8F6BF-5375-455C-9EA6-DF929625EA0E}">
        <p15:presenceInfo xmlns:p15="http://schemas.microsoft.com/office/powerpoint/2012/main" userId="Asus" providerId="None"/>
      </p:ext>
    </p:extLst>
  </p:cmAuthor>
  <p:cmAuthor id="2" name="Pszczółkowski Tomasz" initials="PT" lastIdx="2" clrIdx="1">
    <p:extLst>
      <p:ext uri="{19B8F6BF-5375-455C-9EA6-DF929625EA0E}">
        <p15:presenceInfo xmlns:p15="http://schemas.microsoft.com/office/powerpoint/2012/main" userId="S-1-5-21-1547161642-115176313-839522115-548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E34"/>
    <a:srgbClr val="A5C723"/>
    <a:srgbClr val="8AAB47"/>
    <a:srgbClr val="85A644"/>
    <a:srgbClr val="4A88D2"/>
    <a:srgbClr val="CCDAEC"/>
    <a:srgbClr val="93B64E"/>
    <a:srgbClr val="5F95D7"/>
    <a:srgbClr val="2E6CB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186" autoAdjust="0"/>
  </p:normalViewPr>
  <p:slideViewPr>
    <p:cSldViewPr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03243-DD8B-4B2D-9520-754ECA5703F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2D869BF-0742-424E-93CD-252F6AFC67C5}">
      <dgm:prSet phldrT="[Tekst]" custT="1"/>
      <dgm:spPr>
        <a:noFill/>
        <a:ln>
          <a:solidFill>
            <a:srgbClr val="007614"/>
          </a:solidFill>
        </a:ln>
      </dgm:spPr>
      <dgm:t>
        <a:bodyPr/>
        <a:lstStyle/>
        <a:p>
          <a:pPr algn="l"/>
          <a:r>
            <a:rPr lang="pl-PL" sz="1900" b="1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punktów poboru energii </a:t>
          </a:r>
          <a:r>
            <a:rPr lang="pl-PL" sz="1900" b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wytwórców i odbiorców </a:t>
          </a:r>
          <a:r>
            <a:rPr lang="pl-PL" sz="1900" b="1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energii elektrycznej</a:t>
          </a:r>
          <a:r>
            <a:rPr lang="pl-PL" sz="1900" b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, będących członkami tej spółdzielni energetycznej, przyłączonych do zdefiniowanej obszarowo sieci dystrybucyjnej elektroenergetycznej </a:t>
          </a:r>
          <a:br>
            <a:rPr lang="pl-PL" sz="1900" b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</a:br>
          <a:r>
            <a:rPr lang="pl-PL" sz="1900" b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o napięciu znamionowym niższym niż 110 </a:t>
          </a:r>
          <a:r>
            <a:rPr lang="pl-PL" sz="1900" b="0" dirty="0" err="1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kV</a:t>
          </a:r>
          <a:r>
            <a:rPr lang="pl-PL" sz="1900" b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 lub</a:t>
          </a:r>
          <a:endParaRPr lang="pl-PL" sz="1900" i="1" dirty="0">
            <a:solidFill>
              <a:schemeClr val="tx1"/>
            </a:solidFill>
            <a:latin typeface="Tw Cen MT" panose="020B0602020104020603" pitchFamily="34" charset="-18"/>
          </a:endParaRPr>
        </a:p>
      </dgm:t>
    </dgm:pt>
    <dgm:pt modelId="{49559B09-5223-4A0B-B8BE-52C9A4A3664D}" type="parTrans" cxnId="{6F409330-DFE0-477A-9449-A623CE887BC3}">
      <dgm:prSet/>
      <dgm:spPr/>
      <dgm:t>
        <a:bodyPr/>
        <a:lstStyle/>
        <a:p>
          <a:endParaRPr lang="pl-PL"/>
        </a:p>
      </dgm:t>
    </dgm:pt>
    <dgm:pt modelId="{3BF870FD-7379-45CC-9890-5FEEA94A4801}" type="sibTrans" cxnId="{6F409330-DFE0-477A-9449-A623CE887BC3}">
      <dgm:prSet/>
      <dgm:spPr/>
      <dgm:t>
        <a:bodyPr/>
        <a:lstStyle/>
        <a:p>
          <a:endParaRPr lang="pl-PL"/>
        </a:p>
      </dgm:t>
    </dgm:pt>
    <dgm:pt modelId="{AE34D1CF-F242-4EB2-B7B8-4B3C82AD2F12}">
      <dgm:prSet phldrT="[Tekst]" custT="1"/>
      <dgm:spPr>
        <a:noFill/>
        <a:ln>
          <a:solidFill>
            <a:srgbClr val="007614"/>
          </a:solidFill>
        </a:ln>
      </dgm:spPr>
      <dgm:t>
        <a:bodyPr/>
        <a:lstStyle/>
        <a:p>
          <a:pPr algn="l"/>
          <a:r>
            <a:rPr lang="pl-PL" sz="1900" b="1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miejsc przyłączenia </a:t>
          </a:r>
          <a:r>
            <a:rPr lang="pl-PL" sz="1900" b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do sieci ciepłowniczej wytwórców i odbiorców </a:t>
          </a:r>
          <a:r>
            <a:rPr lang="pl-PL" sz="1900" b="1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ciepła</a:t>
          </a:r>
          <a:r>
            <a:rPr lang="pl-PL" sz="1900" b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, będących członkami tej spółdzielni energetycznej, lub</a:t>
          </a:r>
          <a:endParaRPr lang="pl-PL" sz="1900" dirty="0">
            <a:solidFill>
              <a:schemeClr val="tx1"/>
            </a:solidFill>
            <a:latin typeface="Tw Cen MT" panose="020B0602020104020603" pitchFamily="34" charset="-18"/>
          </a:endParaRPr>
        </a:p>
      </dgm:t>
    </dgm:pt>
    <dgm:pt modelId="{22F10E44-A5A0-4249-A828-F0C300888405}" type="parTrans" cxnId="{1F7BA8FF-F818-4ABF-9700-06A097C7A404}">
      <dgm:prSet/>
      <dgm:spPr/>
      <dgm:t>
        <a:bodyPr/>
        <a:lstStyle/>
        <a:p>
          <a:endParaRPr lang="pl-PL"/>
        </a:p>
      </dgm:t>
    </dgm:pt>
    <dgm:pt modelId="{003C7565-4AFB-4E4C-8CCD-E65741A788DB}" type="sibTrans" cxnId="{1F7BA8FF-F818-4ABF-9700-06A097C7A404}">
      <dgm:prSet/>
      <dgm:spPr/>
      <dgm:t>
        <a:bodyPr/>
        <a:lstStyle/>
        <a:p>
          <a:endParaRPr lang="pl-PL"/>
        </a:p>
      </dgm:t>
    </dgm:pt>
    <dgm:pt modelId="{F3FFA1A4-92BA-4619-8FA0-8CCC748C8642}">
      <dgm:prSet phldrT="[Tekst]" custT="1"/>
      <dgm:spPr>
        <a:noFill/>
        <a:ln>
          <a:solidFill>
            <a:srgbClr val="007614"/>
          </a:solidFill>
        </a:ln>
      </dgm:spPr>
      <dgm:t>
        <a:bodyPr/>
        <a:lstStyle/>
        <a:p>
          <a:pPr algn="l"/>
          <a:r>
            <a:rPr lang="pl-PL" sz="1900" b="1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miejsc przyłączenia </a:t>
          </a:r>
          <a:r>
            <a:rPr lang="pl-PL" sz="1900" b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do sieci dystrybucyjnej gazowej wytwórców </a:t>
          </a:r>
          <a:br>
            <a:rPr lang="pl-PL" sz="1900" b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</a:br>
          <a:r>
            <a:rPr lang="pl-PL" sz="1900" b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i odbiorców, będących członkami tej spółdzielni energetycznej, lub </a:t>
          </a:r>
          <a:r>
            <a:rPr lang="pl-PL" sz="1900" b="1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miejsc wytwarzania oraz zużycia biogazu lub biogazu rolniczego, </a:t>
          </a:r>
          <a:br>
            <a:rPr lang="pl-PL" sz="1900" b="1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</a:br>
          <a:r>
            <a:rPr lang="pl-PL" sz="1900" b="1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lub biometanu </a:t>
          </a:r>
          <a:r>
            <a:rPr lang="pl-PL" sz="1900" b="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ze źródeł odnawialnych</a:t>
          </a:r>
          <a:endParaRPr lang="pl-PL" sz="1900" dirty="0">
            <a:solidFill>
              <a:schemeClr val="tx1"/>
            </a:solidFill>
            <a:latin typeface="Tw Cen MT" panose="020B0602020104020603" pitchFamily="34" charset="-18"/>
          </a:endParaRPr>
        </a:p>
      </dgm:t>
    </dgm:pt>
    <dgm:pt modelId="{627AA1C9-53AB-4E19-AFA2-2A6499B4BC6A}" type="parTrans" cxnId="{0AB4807E-A24E-4FAF-BF1B-9968986EA76A}">
      <dgm:prSet/>
      <dgm:spPr/>
      <dgm:t>
        <a:bodyPr/>
        <a:lstStyle/>
        <a:p>
          <a:endParaRPr lang="pl-PL"/>
        </a:p>
      </dgm:t>
    </dgm:pt>
    <dgm:pt modelId="{8188BA52-4AD9-4DA8-BCAC-97312E49DC4F}" type="sibTrans" cxnId="{0AB4807E-A24E-4FAF-BF1B-9968986EA76A}">
      <dgm:prSet/>
      <dgm:spPr/>
      <dgm:t>
        <a:bodyPr/>
        <a:lstStyle/>
        <a:p>
          <a:endParaRPr lang="pl-PL"/>
        </a:p>
      </dgm:t>
    </dgm:pt>
    <dgm:pt modelId="{0B4E5B3A-BBE3-40F3-A3E0-987D1959ECC6}" type="pres">
      <dgm:prSet presAssocID="{AE803243-DD8B-4B2D-9520-754ECA5703FC}" presName="linearFlow" presStyleCnt="0">
        <dgm:presLayoutVars>
          <dgm:dir/>
          <dgm:resizeHandles val="exact"/>
        </dgm:presLayoutVars>
      </dgm:prSet>
      <dgm:spPr/>
    </dgm:pt>
    <dgm:pt modelId="{86104A6D-91FB-4DDB-822A-3B7C5A684239}" type="pres">
      <dgm:prSet presAssocID="{12D869BF-0742-424E-93CD-252F6AFC67C5}" presName="composite" presStyleCnt="0"/>
      <dgm:spPr/>
    </dgm:pt>
    <dgm:pt modelId="{08E8E7D9-4FC1-4FB3-854B-625C6A84E407}" type="pres">
      <dgm:prSet presAssocID="{12D869BF-0742-424E-93CD-252F6AFC67C5}" presName="imgShp" presStyleLbl="fgImgPlace1" presStyleIdx="0" presStyleCnt="3" custLinFactNeighborX="-79480"/>
      <dgm:spPr>
        <a:noFill/>
        <a:ln>
          <a:noFill/>
        </a:ln>
      </dgm:spPr>
    </dgm:pt>
    <dgm:pt modelId="{8F0995F3-44B4-4171-91F4-187E240F1C9A}" type="pres">
      <dgm:prSet presAssocID="{12D869BF-0742-424E-93CD-252F6AFC67C5}" presName="txShp" presStyleLbl="node1" presStyleIdx="0" presStyleCnt="3" custScaleX="142262" custLinFactNeighborX="-5702" custLinFactNeighborY="-56">
        <dgm:presLayoutVars>
          <dgm:bulletEnabled val="1"/>
        </dgm:presLayoutVars>
      </dgm:prSet>
      <dgm:spPr/>
    </dgm:pt>
    <dgm:pt modelId="{88D5DF5B-C24E-4703-91E4-85862A4630D4}" type="pres">
      <dgm:prSet presAssocID="{3BF870FD-7379-45CC-9890-5FEEA94A4801}" presName="spacing" presStyleCnt="0"/>
      <dgm:spPr/>
    </dgm:pt>
    <dgm:pt modelId="{606B9729-0B35-4012-B80A-EEAC1995D71E}" type="pres">
      <dgm:prSet presAssocID="{AE34D1CF-F242-4EB2-B7B8-4B3C82AD2F12}" presName="composite" presStyleCnt="0"/>
      <dgm:spPr/>
    </dgm:pt>
    <dgm:pt modelId="{ADC5FB55-BF2C-4508-AB21-509BE80F2B9B}" type="pres">
      <dgm:prSet presAssocID="{AE34D1CF-F242-4EB2-B7B8-4B3C82AD2F12}" presName="imgShp" presStyleLbl="fgImgPlace1" presStyleIdx="1" presStyleCnt="3" custLinFactNeighborX="-79480"/>
      <dgm:spPr>
        <a:noFill/>
        <a:ln>
          <a:noFill/>
        </a:ln>
      </dgm:spPr>
    </dgm:pt>
    <dgm:pt modelId="{4E7662BC-A395-4F7E-A68C-CD291A93BAD1}" type="pres">
      <dgm:prSet presAssocID="{AE34D1CF-F242-4EB2-B7B8-4B3C82AD2F12}" presName="txShp" presStyleLbl="node1" presStyleIdx="1" presStyleCnt="3" custScaleX="142262" custLinFactNeighborX="-5809">
        <dgm:presLayoutVars>
          <dgm:bulletEnabled val="1"/>
        </dgm:presLayoutVars>
      </dgm:prSet>
      <dgm:spPr/>
    </dgm:pt>
    <dgm:pt modelId="{A84EC08D-AE29-4AEE-B599-AE41EDE89026}" type="pres">
      <dgm:prSet presAssocID="{003C7565-4AFB-4E4C-8CCD-E65741A788DB}" presName="spacing" presStyleCnt="0"/>
      <dgm:spPr/>
    </dgm:pt>
    <dgm:pt modelId="{7163BFAE-2DB0-4A40-9728-2397BA26FCD3}" type="pres">
      <dgm:prSet presAssocID="{F3FFA1A4-92BA-4619-8FA0-8CCC748C8642}" presName="composite" presStyleCnt="0"/>
      <dgm:spPr/>
    </dgm:pt>
    <dgm:pt modelId="{25D10856-D9EC-4067-A2B1-7D46770D235B}" type="pres">
      <dgm:prSet presAssocID="{F3FFA1A4-92BA-4619-8FA0-8CCC748C8642}" presName="imgShp" presStyleLbl="fgImgPlace1" presStyleIdx="2" presStyleCnt="3" custLinFactNeighborX="-79480"/>
      <dgm:spPr>
        <a:noFill/>
        <a:ln>
          <a:noFill/>
        </a:ln>
      </dgm:spPr>
    </dgm:pt>
    <dgm:pt modelId="{A89263A4-CF31-4C4F-B1F2-4E3B8E6A7B79}" type="pres">
      <dgm:prSet presAssocID="{F3FFA1A4-92BA-4619-8FA0-8CCC748C8642}" presName="txShp" presStyleLbl="node1" presStyleIdx="2" presStyleCnt="3" custScaleX="142262" custLinFactNeighborX="-5809">
        <dgm:presLayoutVars>
          <dgm:bulletEnabled val="1"/>
        </dgm:presLayoutVars>
      </dgm:prSet>
      <dgm:spPr/>
    </dgm:pt>
  </dgm:ptLst>
  <dgm:cxnLst>
    <dgm:cxn modelId="{6F409330-DFE0-477A-9449-A623CE887BC3}" srcId="{AE803243-DD8B-4B2D-9520-754ECA5703FC}" destId="{12D869BF-0742-424E-93CD-252F6AFC67C5}" srcOrd="0" destOrd="0" parTransId="{49559B09-5223-4A0B-B8BE-52C9A4A3664D}" sibTransId="{3BF870FD-7379-45CC-9890-5FEEA94A4801}"/>
    <dgm:cxn modelId="{EBCFF83E-3E42-4089-B085-C87851969F3A}" type="presOf" srcId="{F3FFA1A4-92BA-4619-8FA0-8CCC748C8642}" destId="{A89263A4-CF31-4C4F-B1F2-4E3B8E6A7B79}" srcOrd="0" destOrd="0" presId="urn:microsoft.com/office/officeart/2005/8/layout/vList3"/>
    <dgm:cxn modelId="{0AB4807E-A24E-4FAF-BF1B-9968986EA76A}" srcId="{AE803243-DD8B-4B2D-9520-754ECA5703FC}" destId="{F3FFA1A4-92BA-4619-8FA0-8CCC748C8642}" srcOrd="2" destOrd="0" parTransId="{627AA1C9-53AB-4E19-AFA2-2A6499B4BC6A}" sibTransId="{8188BA52-4AD9-4DA8-BCAC-97312E49DC4F}"/>
    <dgm:cxn modelId="{7C0112A1-1408-4A9E-A80F-E9539CFF840D}" type="presOf" srcId="{AE34D1CF-F242-4EB2-B7B8-4B3C82AD2F12}" destId="{4E7662BC-A395-4F7E-A68C-CD291A93BAD1}" srcOrd="0" destOrd="0" presId="urn:microsoft.com/office/officeart/2005/8/layout/vList3"/>
    <dgm:cxn modelId="{15FC5AA5-CCFB-44CB-A5D4-1554B2C1E330}" type="presOf" srcId="{AE803243-DD8B-4B2D-9520-754ECA5703FC}" destId="{0B4E5B3A-BBE3-40F3-A3E0-987D1959ECC6}" srcOrd="0" destOrd="0" presId="urn:microsoft.com/office/officeart/2005/8/layout/vList3"/>
    <dgm:cxn modelId="{7C2836C8-7945-49A2-9075-C82A12439C6D}" type="presOf" srcId="{12D869BF-0742-424E-93CD-252F6AFC67C5}" destId="{8F0995F3-44B4-4171-91F4-187E240F1C9A}" srcOrd="0" destOrd="0" presId="urn:microsoft.com/office/officeart/2005/8/layout/vList3"/>
    <dgm:cxn modelId="{1F7BA8FF-F818-4ABF-9700-06A097C7A404}" srcId="{AE803243-DD8B-4B2D-9520-754ECA5703FC}" destId="{AE34D1CF-F242-4EB2-B7B8-4B3C82AD2F12}" srcOrd="1" destOrd="0" parTransId="{22F10E44-A5A0-4249-A828-F0C300888405}" sibTransId="{003C7565-4AFB-4E4C-8CCD-E65741A788DB}"/>
    <dgm:cxn modelId="{A73B5325-9A06-4A8B-BBE5-E0F8DACB464A}" type="presParOf" srcId="{0B4E5B3A-BBE3-40F3-A3E0-987D1959ECC6}" destId="{86104A6D-91FB-4DDB-822A-3B7C5A684239}" srcOrd="0" destOrd="0" presId="urn:microsoft.com/office/officeart/2005/8/layout/vList3"/>
    <dgm:cxn modelId="{AFEAF6DB-74BF-401B-A8F8-F25C0F50DE60}" type="presParOf" srcId="{86104A6D-91FB-4DDB-822A-3B7C5A684239}" destId="{08E8E7D9-4FC1-4FB3-854B-625C6A84E407}" srcOrd="0" destOrd="0" presId="urn:microsoft.com/office/officeart/2005/8/layout/vList3"/>
    <dgm:cxn modelId="{4B7BC533-A0E8-4B83-8F37-EECC9ED29AD4}" type="presParOf" srcId="{86104A6D-91FB-4DDB-822A-3B7C5A684239}" destId="{8F0995F3-44B4-4171-91F4-187E240F1C9A}" srcOrd="1" destOrd="0" presId="urn:microsoft.com/office/officeart/2005/8/layout/vList3"/>
    <dgm:cxn modelId="{51986E06-6E52-450E-ACDC-C82D56897AAD}" type="presParOf" srcId="{0B4E5B3A-BBE3-40F3-A3E0-987D1959ECC6}" destId="{88D5DF5B-C24E-4703-91E4-85862A4630D4}" srcOrd="1" destOrd="0" presId="urn:microsoft.com/office/officeart/2005/8/layout/vList3"/>
    <dgm:cxn modelId="{91EC0AE7-CD6F-4C64-AE1A-F54AB7870D6D}" type="presParOf" srcId="{0B4E5B3A-BBE3-40F3-A3E0-987D1959ECC6}" destId="{606B9729-0B35-4012-B80A-EEAC1995D71E}" srcOrd="2" destOrd="0" presId="urn:microsoft.com/office/officeart/2005/8/layout/vList3"/>
    <dgm:cxn modelId="{B4534D1A-2BBE-432D-95D6-C92C9862A9A7}" type="presParOf" srcId="{606B9729-0B35-4012-B80A-EEAC1995D71E}" destId="{ADC5FB55-BF2C-4508-AB21-509BE80F2B9B}" srcOrd="0" destOrd="0" presId="urn:microsoft.com/office/officeart/2005/8/layout/vList3"/>
    <dgm:cxn modelId="{0B1C598C-8D51-477A-89F3-324F4BD67971}" type="presParOf" srcId="{606B9729-0B35-4012-B80A-EEAC1995D71E}" destId="{4E7662BC-A395-4F7E-A68C-CD291A93BAD1}" srcOrd="1" destOrd="0" presId="urn:microsoft.com/office/officeart/2005/8/layout/vList3"/>
    <dgm:cxn modelId="{B49CCA14-8EB7-4B8F-BFF5-279CD87A8D69}" type="presParOf" srcId="{0B4E5B3A-BBE3-40F3-A3E0-987D1959ECC6}" destId="{A84EC08D-AE29-4AEE-B599-AE41EDE89026}" srcOrd="3" destOrd="0" presId="urn:microsoft.com/office/officeart/2005/8/layout/vList3"/>
    <dgm:cxn modelId="{D5B8AE6E-5100-46C0-B527-8B06B6B354EF}" type="presParOf" srcId="{0B4E5B3A-BBE3-40F3-A3E0-987D1959ECC6}" destId="{7163BFAE-2DB0-4A40-9728-2397BA26FCD3}" srcOrd="4" destOrd="0" presId="urn:microsoft.com/office/officeart/2005/8/layout/vList3"/>
    <dgm:cxn modelId="{CA414996-51D2-4A5C-8FC9-6EDB2EED64BA}" type="presParOf" srcId="{7163BFAE-2DB0-4A40-9728-2397BA26FCD3}" destId="{25D10856-D9EC-4067-A2B1-7D46770D235B}" srcOrd="0" destOrd="0" presId="urn:microsoft.com/office/officeart/2005/8/layout/vList3"/>
    <dgm:cxn modelId="{387BF7E2-2BC9-4426-9232-8AF8D11EC445}" type="presParOf" srcId="{7163BFAE-2DB0-4A40-9728-2397BA26FCD3}" destId="{A89263A4-CF31-4C4F-B1F2-4E3B8E6A7B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A3AE5F-1071-4C27-BB16-4A639C7D0BE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6EE2B9-0AE1-4D75-BAF1-6FFC34F42ED6}">
      <dgm:prSet phldrT="[Tekst]"/>
      <dgm:spPr>
        <a:solidFill>
          <a:srgbClr val="007614"/>
        </a:solidFill>
        <a:ln>
          <a:solidFill>
            <a:srgbClr val="007614"/>
          </a:solidFill>
        </a:ln>
      </dgm:spPr>
      <dgm:t>
        <a:bodyPr/>
        <a:lstStyle/>
        <a:p>
          <a:r>
            <a:rPr lang="pl-PL" dirty="0">
              <a:latin typeface="Tw Cen MT" panose="020B0602020104020603" pitchFamily="34" charset="-18"/>
            </a:rPr>
            <a:t>Energii elektrycznej</a:t>
          </a:r>
        </a:p>
      </dgm:t>
    </dgm:pt>
    <dgm:pt modelId="{F738C86A-768B-4ED6-8A5C-B486994C0608}" type="parTrans" cxnId="{61C659AB-B99D-404C-95AC-0F7E0726EB15}">
      <dgm:prSet/>
      <dgm:spPr/>
      <dgm:t>
        <a:bodyPr/>
        <a:lstStyle/>
        <a:p>
          <a:endParaRPr lang="pl-PL"/>
        </a:p>
      </dgm:t>
    </dgm:pt>
    <dgm:pt modelId="{E1893BD2-054F-4E2C-AD29-9EB9F52B22F9}" type="sibTrans" cxnId="{61C659AB-B99D-404C-95AC-0F7E0726EB15}">
      <dgm:prSet/>
      <dgm:spPr/>
      <dgm:t>
        <a:bodyPr/>
        <a:lstStyle/>
        <a:p>
          <a:endParaRPr lang="pl-PL"/>
        </a:p>
      </dgm:t>
    </dgm:pt>
    <dgm:pt modelId="{A48C514E-D82C-432C-8111-1254755CEA0D}">
      <dgm:prSet phldrT="[Tekst]" custT="1"/>
      <dgm:spPr>
        <a:noFill/>
        <a:ln>
          <a:solidFill>
            <a:srgbClr val="007614"/>
          </a:solidFill>
        </a:ln>
      </dgm:spPr>
      <dgm:t>
        <a:bodyPr/>
        <a:lstStyle/>
        <a:p>
          <a:r>
            <a:rPr lang="pl-PL" sz="1800" dirty="0">
              <a:latin typeface="Tw Cen MT" panose="020B0602020104020603" pitchFamily="34" charset="-18"/>
            </a:rPr>
            <a:t>łączna moc wszystkich instalacji OZE </a:t>
          </a:r>
          <a:r>
            <a:rPr lang="pl-PL" sz="1800" b="1" dirty="0">
              <a:latin typeface="Tw Cen MT" panose="020B0602020104020603" pitchFamily="34" charset="-18"/>
            </a:rPr>
            <a:t>nie przekracza 10 MW</a:t>
          </a:r>
          <a:r>
            <a:rPr lang="pl-PL" sz="1800" dirty="0">
              <a:latin typeface="Tw Cen MT" panose="020B0602020104020603" pitchFamily="34" charset="-18"/>
            </a:rPr>
            <a:t>, </a:t>
          </a:r>
          <a:br>
            <a:rPr lang="pl-PL" sz="1800" dirty="0">
              <a:latin typeface="Tw Cen MT" panose="020B0602020104020603" pitchFamily="34" charset="-18"/>
            </a:rPr>
          </a:br>
          <a:r>
            <a:rPr lang="pl-PL" sz="1800" dirty="0">
              <a:latin typeface="Tw Cen MT" panose="020B0602020104020603" pitchFamily="34" charset="-18"/>
            </a:rPr>
            <a:t>a ich sprawność wytwarzania umożliwia pokrycie w ciągu roku </a:t>
          </a:r>
          <a:br>
            <a:rPr lang="pl-PL" sz="1800" dirty="0">
              <a:latin typeface="Tw Cen MT" panose="020B0602020104020603" pitchFamily="34" charset="-18"/>
            </a:rPr>
          </a:br>
          <a:r>
            <a:rPr lang="pl-PL" sz="1800" b="1" dirty="0">
              <a:latin typeface="Tw Cen MT" panose="020B0602020104020603" pitchFamily="34" charset="-18"/>
            </a:rPr>
            <a:t>nie mniej niż 70% </a:t>
          </a:r>
          <a:r>
            <a:rPr lang="pl-PL" sz="1800" dirty="0">
              <a:latin typeface="Tw Cen MT" panose="020B0602020104020603" pitchFamily="34" charset="-18"/>
            </a:rPr>
            <a:t>potrzeb własnych SE i jej członków</a:t>
          </a:r>
        </a:p>
      </dgm:t>
    </dgm:pt>
    <dgm:pt modelId="{737D591F-736A-494B-B57E-EB9DCC02ECE7}" type="parTrans" cxnId="{9999DCFF-A165-4A86-B5C9-DEA077FD9685}">
      <dgm:prSet/>
      <dgm:spPr/>
      <dgm:t>
        <a:bodyPr/>
        <a:lstStyle/>
        <a:p>
          <a:endParaRPr lang="pl-PL"/>
        </a:p>
      </dgm:t>
    </dgm:pt>
    <dgm:pt modelId="{01C1167C-3D81-4BD2-BE48-3F152A9FD7DC}" type="sibTrans" cxnId="{9999DCFF-A165-4A86-B5C9-DEA077FD9685}">
      <dgm:prSet/>
      <dgm:spPr/>
      <dgm:t>
        <a:bodyPr/>
        <a:lstStyle/>
        <a:p>
          <a:endParaRPr lang="pl-PL"/>
        </a:p>
      </dgm:t>
    </dgm:pt>
    <dgm:pt modelId="{78818FE2-31E8-47AF-AFF9-416A15C6B090}">
      <dgm:prSet phldrT="[Tekst]"/>
      <dgm:spPr>
        <a:solidFill>
          <a:srgbClr val="007614"/>
        </a:solidFill>
        <a:ln>
          <a:solidFill>
            <a:srgbClr val="007614"/>
          </a:solidFill>
        </a:ln>
      </dgm:spPr>
      <dgm:t>
        <a:bodyPr/>
        <a:lstStyle/>
        <a:p>
          <a:r>
            <a:rPr lang="pl-PL" dirty="0">
              <a:latin typeface="Tw Cen MT" panose="020B0602020104020603" pitchFamily="34" charset="-18"/>
            </a:rPr>
            <a:t>Ciepła</a:t>
          </a:r>
        </a:p>
      </dgm:t>
    </dgm:pt>
    <dgm:pt modelId="{2FC98E8B-684D-4A6A-8BA9-986C49DBAFA0}" type="parTrans" cxnId="{CF2E9C39-0BA3-42C3-BA8D-F15BF4785161}">
      <dgm:prSet/>
      <dgm:spPr/>
      <dgm:t>
        <a:bodyPr/>
        <a:lstStyle/>
        <a:p>
          <a:endParaRPr lang="pl-PL"/>
        </a:p>
      </dgm:t>
    </dgm:pt>
    <dgm:pt modelId="{422857A9-0D5F-459B-BF09-C8F7B632D50D}" type="sibTrans" cxnId="{CF2E9C39-0BA3-42C3-BA8D-F15BF4785161}">
      <dgm:prSet/>
      <dgm:spPr/>
      <dgm:t>
        <a:bodyPr/>
        <a:lstStyle/>
        <a:p>
          <a:endParaRPr lang="pl-PL"/>
        </a:p>
      </dgm:t>
    </dgm:pt>
    <dgm:pt modelId="{E20B5EBC-3556-439B-8375-2D8C1B9C618D}">
      <dgm:prSet phldrT="[Tekst]" custT="1"/>
      <dgm:spPr>
        <a:noFill/>
        <a:ln>
          <a:solidFill>
            <a:srgbClr val="007614"/>
          </a:solidFill>
        </a:ln>
      </dgm:spPr>
      <dgm:t>
        <a:bodyPr/>
        <a:lstStyle/>
        <a:p>
          <a:r>
            <a:rPr lang="pl-PL" sz="1800" b="0" dirty="0">
              <a:latin typeface="Tw Cen MT" panose="020B0602020104020603" pitchFamily="34" charset="-18"/>
            </a:rPr>
            <a:t>łączna moc </a:t>
          </a:r>
          <a:r>
            <a:rPr lang="pl-PL" sz="1800" dirty="0">
              <a:latin typeface="Tw Cen MT" panose="020B0602020104020603" pitchFamily="34" charset="-18"/>
            </a:rPr>
            <a:t>osiągalna cieplna </a:t>
          </a:r>
          <a:r>
            <a:rPr lang="pl-PL" sz="1800" b="0" dirty="0">
              <a:latin typeface="Tw Cen MT" panose="020B0602020104020603" pitchFamily="34" charset="-18"/>
            </a:rPr>
            <a:t>nie przekracza 30 MW</a:t>
          </a:r>
        </a:p>
      </dgm:t>
    </dgm:pt>
    <dgm:pt modelId="{BA5944FF-E02B-4A83-B0BB-ED168B612C2C}" type="parTrans" cxnId="{23E1149B-FE35-4975-A8C8-F54D246C7503}">
      <dgm:prSet/>
      <dgm:spPr/>
      <dgm:t>
        <a:bodyPr/>
        <a:lstStyle/>
        <a:p>
          <a:endParaRPr lang="pl-PL"/>
        </a:p>
      </dgm:t>
    </dgm:pt>
    <dgm:pt modelId="{C093BD88-1964-422A-A855-00EF87DB3995}" type="sibTrans" cxnId="{23E1149B-FE35-4975-A8C8-F54D246C7503}">
      <dgm:prSet/>
      <dgm:spPr/>
      <dgm:t>
        <a:bodyPr/>
        <a:lstStyle/>
        <a:p>
          <a:endParaRPr lang="pl-PL"/>
        </a:p>
      </dgm:t>
    </dgm:pt>
    <dgm:pt modelId="{8F39AC52-A567-443C-917A-E15105D3B53F}">
      <dgm:prSet phldrT="[Tekst]"/>
      <dgm:spPr>
        <a:solidFill>
          <a:srgbClr val="007614"/>
        </a:solidFill>
        <a:ln>
          <a:solidFill>
            <a:srgbClr val="007614"/>
          </a:solidFill>
        </a:ln>
      </dgm:spPr>
      <dgm:t>
        <a:bodyPr/>
        <a:lstStyle/>
        <a:p>
          <a:r>
            <a:rPr lang="pl-PL" dirty="0">
              <a:latin typeface="Tw Cen MT" panose="020B0602020104020603" pitchFamily="34" charset="-18"/>
            </a:rPr>
            <a:t>Biogazu / biogazu rolniczego</a:t>
          </a:r>
        </a:p>
      </dgm:t>
    </dgm:pt>
    <dgm:pt modelId="{46A7029E-86A6-4729-B8E5-07DAD25B484F}" type="parTrans" cxnId="{1A5EF530-0B01-4592-9258-9AA853105557}">
      <dgm:prSet/>
      <dgm:spPr/>
      <dgm:t>
        <a:bodyPr/>
        <a:lstStyle/>
        <a:p>
          <a:endParaRPr lang="pl-PL"/>
        </a:p>
      </dgm:t>
    </dgm:pt>
    <dgm:pt modelId="{09287BBE-8F18-4A68-BE61-A3BE172C2EC9}" type="sibTrans" cxnId="{1A5EF530-0B01-4592-9258-9AA853105557}">
      <dgm:prSet/>
      <dgm:spPr/>
      <dgm:t>
        <a:bodyPr/>
        <a:lstStyle/>
        <a:p>
          <a:endParaRPr lang="pl-PL"/>
        </a:p>
      </dgm:t>
    </dgm:pt>
    <dgm:pt modelId="{DEB2BB99-8CD6-451B-901B-5496FB70BEAD}">
      <dgm:prSet phldrT="[Tekst]" custT="1"/>
      <dgm:spPr>
        <a:noFill/>
        <a:ln>
          <a:solidFill>
            <a:srgbClr val="007614"/>
          </a:solidFill>
        </a:ln>
      </dgm:spPr>
      <dgm:t>
        <a:bodyPr/>
        <a:lstStyle/>
        <a:p>
          <a:r>
            <a:rPr lang="pl-PL" sz="1800" dirty="0">
              <a:latin typeface="Tw Cen MT" panose="020B0602020104020603" pitchFamily="34" charset="-18"/>
            </a:rPr>
            <a:t>roczna wydajność wszystkich instalacji </a:t>
          </a:r>
          <a:r>
            <a:rPr lang="pl-PL" sz="1800" b="0" dirty="0">
              <a:latin typeface="Tw Cen MT" panose="020B0602020104020603" pitchFamily="34" charset="-18"/>
            </a:rPr>
            <a:t>nie przekracza </a:t>
          </a:r>
          <a:br>
            <a:rPr lang="pl-PL" sz="1800" b="0" dirty="0">
              <a:latin typeface="Tw Cen MT" panose="020B0602020104020603" pitchFamily="34" charset="-18"/>
            </a:rPr>
          </a:br>
          <a:r>
            <a:rPr lang="pl-PL" sz="1800" b="0" dirty="0">
              <a:latin typeface="Tw Cen MT" panose="020B0602020104020603" pitchFamily="34" charset="-18"/>
            </a:rPr>
            <a:t>20 mln m</a:t>
          </a:r>
          <a:r>
            <a:rPr lang="pl-PL" sz="1800" b="0" baseline="30000" dirty="0">
              <a:latin typeface="Tw Cen MT" panose="020B0602020104020603" pitchFamily="34" charset="-18"/>
            </a:rPr>
            <a:t>3</a:t>
          </a:r>
        </a:p>
      </dgm:t>
    </dgm:pt>
    <dgm:pt modelId="{C5092988-0DBE-4EEE-88A8-CD142F5CC10C}" type="parTrans" cxnId="{8E371F0B-0BE2-446C-B405-AE68C9D50954}">
      <dgm:prSet/>
      <dgm:spPr/>
      <dgm:t>
        <a:bodyPr/>
        <a:lstStyle/>
        <a:p>
          <a:endParaRPr lang="pl-PL"/>
        </a:p>
      </dgm:t>
    </dgm:pt>
    <dgm:pt modelId="{5AB9A278-1B18-4D4B-AB85-49C1F068B8DB}" type="sibTrans" cxnId="{8E371F0B-0BE2-446C-B405-AE68C9D50954}">
      <dgm:prSet/>
      <dgm:spPr/>
      <dgm:t>
        <a:bodyPr/>
        <a:lstStyle/>
        <a:p>
          <a:endParaRPr lang="pl-PL"/>
        </a:p>
      </dgm:t>
    </dgm:pt>
    <dgm:pt modelId="{F70156A0-2A97-4272-8BB3-065B015F284B}">
      <dgm:prSet phldrT="[Tekst]"/>
      <dgm:spPr>
        <a:solidFill>
          <a:srgbClr val="007614"/>
        </a:solidFill>
        <a:ln>
          <a:solidFill>
            <a:srgbClr val="007614"/>
          </a:solidFill>
        </a:ln>
      </dgm:spPr>
      <dgm:t>
        <a:bodyPr/>
        <a:lstStyle/>
        <a:p>
          <a:r>
            <a:rPr lang="pl-PL" dirty="0" err="1">
              <a:latin typeface="Tw Cen MT" panose="020B0602020104020603" pitchFamily="34" charset="-18"/>
            </a:rPr>
            <a:t>Biometanu</a:t>
          </a:r>
          <a:endParaRPr lang="pl-PL" dirty="0">
            <a:latin typeface="Tw Cen MT" panose="020B0602020104020603" pitchFamily="34" charset="-18"/>
          </a:endParaRPr>
        </a:p>
      </dgm:t>
    </dgm:pt>
    <dgm:pt modelId="{3751EA5D-0347-4AE3-8407-339D3AD6A8D0}" type="parTrans" cxnId="{3D66C071-1B3C-4BF3-ABDD-F3809DDC61DC}">
      <dgm:prSet/>
      <dgm:spPr/>
      <dgm:t>
        <a:bodyPr/>
        <a:lstStyle/>
        <a:p>
          <a:endParaRPr lang="pl-PL"/>
        </a:p>
      </dgm:t>
    </dgm:pt>
    <dgm:pt modelId="{C9A972BE-102D-4FB3-8761-047D32D28244}" type="sibTrans" cxnId="{3D66C071-1B3C-4BF3-ABDD-F3809DDC61DC}">
      <dgm:prSet/>
      <dgm:spPr/>
      <dgm:t>
        <a:bodyPr/>
        <a:lstStyle/>
        <a:p>
          <a:endParaRPr lang="pl-PL"/>
        </a:p>
      </dgm:t>
    </dgm:pt>
    <dgm:pt modelId="{58447F2A-FB02-4674-9BE7-325361D53693}">
      <dgm:prSet phldrT="[Tekst]" custT="1"/>
      <dgm:spPr>
        <a:noFill/>
        <a:ln>
          <a:solidFill>
            <a:srgbClr val="007614"/>
          </a:solidFill>
        </a:ln>
      </dgm:spPr>
      <dgm:t>
        <a:bodyPr/>
        <a:lstStyle/>
        <a:p>
          <a:r>
            <a:rPr lang="pl-PL" sz="1800" dirty="0">
              <a:latin typeface="Tw Cen MT" panose="020B0602020104020603" pitchFamily="34" charset="-18"/>
            </a:rPr>
            <a:t>roczna wydajność wszystkich instalacji</a:t>
          </a:r>
          <a:r>
            <a:rPr lang="pl-PL" sz="1800" b="0" dirty="0">
              <a:latin typeface="Tw Cen MT" panose="020B0602020104020603" pitchFamily="34" charset="-18"/>
            </a:rPr>
            <a:t> nie przekracza </a:t>
          </a:r>
          <a:br>
            <a:rPr lang="pl-PL" sz="1800" b="0" dirty="0">
              <a:latin typeface="Tw Cen MT" panose="020B0602020104020603" pitchFamily="34" charset="-18"/>
            </a:rPr>
          </a:br>
          <a:r>
            <a:rPr lang="pl-PL" sz="1800" b="0" dirty="0">
              <a:latin typeface="Tw Cen MT" panose="020B0602020104020603" pitchFamily="34" charset="-18"/>
            </a:rPr>
            <a:t>40 mln m</a:t>
          </a:r>
          <a:r>
            <a:rPr lang="pl-PL" sz="1800" b="0" baseline="30000" dirty="0">
              <a:latin typeface="Tw Cen MT" panose="020B0602020104020603" pitchFamily="34" charset="-18"/>
            </a:rPr>
            <a:t>3</a:t>
          </a:r>
          <a:endParaRPr lang="pl-PL" sz="1800" b="0" dirty="0">
            <a:latin typeface="Tw Cen MT" panose="020B0602020104020603" pitchFamily="34" charset="-18"/>
          </a:endParaRPr>
        </a:p>
      </dgm:t>
    </dgm:pt>
    <dgm:pt modelId="{317CBFD9-4E98-401F-84E6-0AD4DFA12561}" type="parTrans" cxnId="{694231AE-870D-4960-BAE5-FEAE19BE8690}">
      <dgm:prSet/>
      <dgm:spPr/>
      <dgm:t>
        <a:bodyPr/>
        <a:lstStyle/>
        <a:p>
          <a:endParaRPr lang="pl-PL"/>
        </a:p>
      </dgm:t>
    </dgm:pt>
    <dgm:pt modelId="{9039CD33-75A8-4606-B206-5EC63A241CC5}" type="sibTrans" cxnId="{694231AE-870D-4960-BAE5-FEAE19BE8690}">
      <dgm:prSet/>
      <dgm:spPr/>
      <dgm:t>
        <a:bodyPr/>
        <a:lstStyle/>
        <a:p>
          <a:endParaRPr lang="pl-PL"/>
        </a:p>
      </dgm:t>
    </dgm:pt>
    <dgm:pt modelId="{24063E57-15CB-4229-BF37-04EDD9D5C195}" type="pres">
      <dgm:prSet presAssocID="{84A3AE5F-1071-4C27-BB16-4A639C7D0BE7}" presName="Name0" presStyleCnt="0">
        <dgm:presLayoutVars>
          <dgm:dir/>
          <dgm:animLvl val="lvl"/>
          <dgm:resizeHandles val="exact"/>
        </dgm:presLayoutVars>
      </dgm:prSet>
      <dgm:spPr/>
    </dgm:pt>
    <dgm:pt modelId="{C311A0A1-D6F3-4E28-B933-82668B6ED678}" type="pres">
      <dgm:prSet presAssocID="{806EE2B9-0AE1-4D75-BAF1-6FFC34F42ED6}" presName="linNode" presStyleCnt="0"/>
      <dgm:spPr/>
    </dgm:pt>
    <dgm:pt modelId="{39C81555-778B-4F3F-9D1C-175BABD0FA0F}" type="pres">
      <dgm:prSet presAssocID="{806EE2B9-0AE1-4D75-BAF1-6FFC34F42ED6}" presName="parentText" presStyleLbl="node1" presStyleIdx="0" presStyleCnt="4" custScaleX="49205">
        <dgm:presLayoutVars>
          <dgm:chMax val="1"/>
          <dgm:bulletEnabled val="1"/>
        </dgm:presLayoutVars>
      </dgm:prSet>
      <dgm:spPr/>
    </dgm:pt>
    <dgm:pt modelId="{602A62FB-251F-4E06-9C75-BC66A30F45C1}" type="pres">
      <dgm:prSet presAssocID="{806EE2B9-0AE1-4D75-BAF1-6FFC34F42ED6}" presName="descendantText" presStyleLbl="alignAccFollowNode1" presStyleIdx="0" presStyleCnt="4" custScaleX="123462">
        <dgm:presLayoutVars>
          <dgm:bulletEnabled val="1"/>
        </dgm:presLayoutVars>
      </dgm:prSet>
      <dgm:spPr/>
    </dgm:pt>
    <dgm:pt modelId="{18E32CC7-5BD2-4F0C-A189-A0C583B24F9F}" type="pres">
      <dgm:prSet presAssocID="{E1893BD2-054F-4E2C-AD29-9EB9F52B22F9}" presName="sp" presStyleCnt="0"/>
      <dgm:spPr/>
    </dgm:pt>
    <dgm:pt modelId="{56E34593-F3C2-4A25-9895-049E0CD865D9}" type="pres">
      <dgm:prSet presAssocID="{78818FE2-31E8-47AF-AFF9-416A15C6B090}" presName="linNode" presStyleCnt="0"/>
      <dgm:spPr/>
    </dgm:pt>
    <dgm:pt modelId="{3F060094-838D-4107-95F7-31F97AE05FCD}" type="pres">
      <dgm:prSet presAssocID="{78818FE2-31E8-47AF-AFF9-416A15C6B090}" presName="parentText" presStyleLbl="node1" presStyleIdx="1" presStyleCnt="4" custScaleX="49205">
        <dgm:presLayoutVars>
          <dgm:chMax val="1"/>
          <dgm:bulletEnabled val="1"/>
        </dgm:presLayoutVars>
      </dgm:prSet>
      <dgm:spPr/>
    </dgm:pt>
    <dgm:pt modelId="{EACE93C9-4F39-4135-994E-35A8B2862BB0}" type="pres">
      <dgm:prSet presAssocID="{78818FE2-31E8-47AF-AFF9-416A15C6B090}" presName="descendantText" presStyleLbl="alignAccFollowNode1" presStyleIdx="1" presStyleCnt="4" custScaleX="123462">
        <dgm:presLayoutVars>
          <dgm:bulletEnabled val="1"/>
        </dgm:presLayoutVars>
      </dgm:prSet>
      <dgm:spPr/>
    </dgm:pt>
    <dgm:pt modelId="{985CF811-6924-4B8F-8C7E-5A1B72336F0C}" type="pres">
      <dgm:prSet presAssocID="{422857A9-0D5F-459B-BF09-C8F7B632D50D}" presName="sp" presStyleCnt="0"/>
      <dgm:spPr/>
    </dgm:pt>
    <dgm:pt modelId="{C6EC37F0-ADC3-47AC-AFAF-8D205105796D}" type="pres">
      <dgm:prSet presAssocID="{8F39AC52-A567-443C-917A-E15105D3B53F}" presName="linNode" presStyleCnt="0"/>
      <dgm:spPr/>
    </dgm:pt>
    <dgm:pt modelId="{1EF16F94-2579-4C17-A585-E82B7C26BF86}" type="pres">
      <dgm:prSet presAssocID="{8F39AC52-A567-443C-917A-E15105D3B53F}" presName="parentText" presStyleLbl="node1" presStyleIdx="2" presStyleCnt="4" custScaleX="49205">
        <dgm:presLayoutVars>
          <dgm:chMax val="1"/>
          <dgm:bulletEnabled val="1"/>
        </dgm:presLayoutVars>
      </dgm:prSet>
      <dgm:spPr/>
    </dgm:pt>
    <dgm:pt modelId="{1282D3FD-0F5B-49EE-99CF-2D4F7D86F1B3}" type="pres">
      <dgm:prSet presAssocID="{8F39AC52-A567-443C-917A-E15105D3B53F}" presName="descendantText" presStyleLbl="alignAccFollowNode1" presStyleIdx="2" presStyleCnt="4" custScaleX="123462">
        <dgm:presLayoutVars>
          <dgm:bulletEnabled val="1"/>
        </dgm:presLayoutVars>
      </dgm:prSet>
      <dgm:spPr/>
    </dgm:pt>
    <dgm:pt modelId="{2484FA04-3362-4253-A001-FC660018237D}" type="pres">
      <dgm:prSet presAssocID="{09287BBE-8F18-4A68-BE61-A3BE172C2EC9}" presName="sp" presStyleCnt="0"/>
      <dgm:spPr/>
    </dgm:pt>
    <dgm:pt modelId="{1BCF182E-28C2-4335-96F0-C713832B47BB}" type="pres">
      <dgm:prSet presAssocID="{F70156A0-2A97-4272-8BB3-065B015F284B}" presName="linNode" presStyleCnt="0"/>
      <dgm:spPr/>
    </dgm:pt>
    <dgm:pt modelId="{CD34647A-405A-4D45-B5C2-79170832D84A}" type="pres">
      <dgm:prSet presAssocID="{F70156A0-2A97-4272-8BB3-065B015F284B}" presName="parentText" presStyleLbl="node1" presStyleIdx="3" presStyleCnt="4" custScaleX="49205">
        <dgm:presLayoutVars>
          <dgm:chMax val="1"/>
          <dgm:bulletEnabled val="1"/>
        </dgm:presLayoutVars>
      </dgm:prSet>
      <dgm:spPr/>
    </dgm:pt>
    <dgm:pt modelId="{EF7C9C89-CBFD-49BD-BB4C-F0EF53260F3C}" type="pres">
      <dgm:prSet presAssocID="{F70156A0-2A97-4272-8BB3-065B015F284B}" presName="descendantText" presStyleLbl="alignAccFollowNode1" presStyleIdx="3" presStyleCnt="4" custScaleX="123462">
        <dgm:presLayoutVars>
          <dgm:bulletEnabled val="1"/>
        </dgm:presLayoutVars>
      </dgm:prSet>
      <dgm:spPr/>
    </dgm:pt>
  </dgm:ptLst>
  <dgm:cxnLst>
    <dgm:cxn modelId="{3C13B20A-8E6F-4855-BDC4-AE632F60E55A}" type="presOf" srcId="{84A3AE5F-1071-4C27-BB16-4A639C7D0BE7}" destId="{24063E57-15CB-4229-BF37-04EDD9D5C195}" srcOrd="0" destOrd="0" presId="urn:microsoft.com/office/officeart/2005/8/layout/vList5"/>
    <dgm:cxn modelId="{8E371F0B-0BE2-446C-B405-AE68C9D50954}" srcId="{F70156A0-2A97-4272-8BB3-065B015F284B}" destId="{DEB2BB99-8CD6-451B-901B-5496FB70BEAD}" srcOrd="0" destOrd="0" parTransId="{C5092988-0DBE-4EEE-88A8-CD142F5CC10C}" sibTransId="{5AB9A278-1B18-4D4B-AB85-49C1F068B8DB}"/>
    <dgm:cxn modelId="{D8BB7B2F-D2F8-4613-9E81-7559AECC0DEC}" type="presOf" srcId="{F70156A0-2A97-4272-8BB3-065B015F284B}" destId="{CD34647A-405A-4D45-B5C2-79170832D84A}" srcOrd="0" destOrd="0" presId="urn:microsoft.com/office/officeart/2005/8/layout/vList5"/>
    <dgm:cxn modelId="{1A5EF530-0B01-4592-9258-9AA853105557}" srcId="{84A3AE5F-1071-4C27-BB16-4A639C7D0BE7}" destId="{8F39AC52-A567-443C-917A-E15105D3B53F}" srcOrd="2" destOrd="0" parTransId="{46A7029E-86A6-4729-B8E5-07DAD25B484F}" sibTransId="{09287BBE-8F18-4A68-BE61-A3BE172C2EC9}"/>
    <dgm:cxn modelId="{CF2E9C39-0BA3-42C3-BA8D-F15BF4785161}" srcId="{84A3AE5F-1071-4C27-BB16-4A639C7D0BE7}" destId="{78818FE2-31E8-47AF-AFF9-416A15C6B090}" srcOrd="1" destOrd="0" parTransId="{2FC98E8B-684D-4A6A-8BA9-986C49DBAFA0}" sibTransId="{422857A9-0D5F-459B-BF09-C8F7B632D50D}"/>
    <dgm:cxn modelId="{2DA7965F-68C0-41C2-811A-9BCC2CC815A2}" type="presOf" srcId="{78818FE2-31E8-47AF-AFF9-416A15C6B090}" destId="{3F060094-838D-4107-95F7-31F97AE05FCD}" srcOrd="0" destOrd="0" presId="urn:microsoft.com/office/officeart/2005/8/layout/vList5"/>
    <dgm:cxn modelId="{65031E6D-5DE5-4DC8-94FB-9636352F82EB}" type="presOf" srcId="{E20B5EBC-3556-439B-8375-2D8C1B9C618D}" destId="{EACE93C9-4F39-4135-994E-35A8B2862BB0}" srcOrd="0" destOrd="0" presId="urn:microsoft.com/office/officeart/2005/8/layout/vList5"/>
    <dgm:cxn modelId="{14BD3D50-AFCD-4D66-B371-3B5B1FD5B1C7}" type="presOf" srcId="{8F39AC52-A567-443C-917A-E15105D3B53F}" destId="{1EF16F94-2579-4C17-A585-E82B7C26BF86}" srcOrd="0" destOrd="0" presId="urn:microsoft.com/office/officeart/2005/8/layout/vList5"/>
    <dgm:cxn modelId="{3D66C071-1B3C-4BF3-ABDD-F3809DDC61DC}" srcId="{84A3AE5F-1071-4C27-BB16-4A639C7D0BE7}" destId="{F70156A0-2A97-4272-8BB3-065B015F284B}" srcOrd="3" destOrd="0" parTransId="{3751EA5D-0347-4AE3-8407-339D3AD6A8D0}" sibTransId="{C9A972BE-102D-4FB3-8761-047D32D28244}"/>
    <dgm:cxn modelId="{03F8DB84-0048-4EF8-9F85-E3146E5DA6B3}" type="presOf" srcId="{DEB2BB99-8CD6-451B-901B-5496FB70BEAD}" destId="{EF7C9C89-CBFD-49BD-BB4C-F0EF53260F3C}" srcOrd="0" destOrd="0" presId="urn:microsoft.com/office/officeart/2005/8/layout/vList5"/>
    <dgm:cxn modelId="{0252FC88-9E94-44B7-95CA-24D6E20073B1}" type="presOf" srcId="{A48C514E-D82C-432C-8111-1254755CEA0D}" destId="{602A62FB-251F-4E06-9C75-BC66A30F45C1}" srcOrd="0" destOrd="0" presId="urn:microsoft.com/office/officeart/2005/8/layout/vList5"/>
    <dgm:cxn modelId="{23E1149B-FE35-4975-A8C8-F54D246C7503}" srcId="{78818FE2-31E8-47AF-AFF9-416A15C6B090}" destId="{E20B5EBC-3556-439B-8375-2D8C1B9C618D}" srcOrd="0" destOrd="0" parTransId="{BA5944FF-E02B-4A83-B0BB-ED168B612C2C}" sibTransId="{C093BD88-1964-422A-A855-00EF87DB3995}"/>
    <dgm:cxn modelId="{DFB6209E-5DC1-420D-AB2F-5AC5D3DE003B}" type="presOf" srcId="{806EE2B9-0AE1-4D75-BAF1-6FFC34F42ED6}" destId="{39C81555-778B-4F3F-9D1C-175BABD0FA0F}" srcOrd="0" destOrd="0" presId="urn:microsoft.com/office/officeart/2005/8/layout/vList5"/>
    <dgm:cxn modelId="{61C659AB-B99D-404C-95AC-0F7E0726EB15}" srcId="{84A3AE5F-1071-4C27-BB16-4A639C7D0BE7}" destId="{806EE2B9-0AE1-4D75-BAF1-6FFC34F42ED6}" srcOrd="0" destOrd="0" parTransId="{F738C86A-768B-4ED6-8A5C-B486994C0608}" sibTransId="{E1893BD2-054F-4E2C-AD29-9EB9F52B22F9}"/>
    <dgm:cxn modelId="{694231AE-870D-4960-BAE5-FEAE19BE8690}" srcId="{8F39AC52-A567-443C-917A-E15105D3B53F}" destId="{58447F2A-FB02-4674-9BE7-325361D53693}" srcOrd="0" destOrd="0" parTransId="{317CBFD9-4E98-401F-84E6-0AD4DFA12561}" sibTransId="{9039CD33-75A8-4606-B206-5EC63A241CC5}"/>
    <dgm:cxn modelId="{2C46C4F3-9A99-431B-84DB-A42AA27EA7CE}" type="presOf" srcId="{58447F2A-FB02-4674-9BE7-325361D53693}" destId="{1282D3FD-0F5B-49EE-99CF-2D4F7D86F1B3}" srcOrd="0" destOrd="0" presId="urn:microsoft.com/office/officeart/2005/8/layout/vList5"/>
    <dgm:cxn modelId="{9999DCFF-A165-4A86-B5C9-DEA077FD9685}" srcId="{806EE2B9-0AE1-4D75-BAF1-6FFC34F42ED6}" destId="{A48C514E-D82C-432C-8111-1254755CEA0D}" srcOrd="0" destOrd="0" parTransId="{737D591F-736A-494B-B57E-EB9DCC02ECE7}" sibTransId="{01C1167C-3D81-4BD2-BE48-3F152A9FD7DC}"/>
    <dgm:cxn modelId="{9B80718F-58E8-4A8A-AC68-C4946540B901}" type="presParOf" srcId="{24063E57-15CB-4229-BF37-04EDD9D5C195}" destId="{C311A0A1-D6F3-4E28-B933-82668B6ED678}" srcOrd="0" destOrd="0" presId="urn:microsoft.com/office/officeart/2005/8/layout/vList5"/>
    <dgm:cxn modelId="{81E2C53C-B2C3-4EA7-815B-4488FA92CF01}" type="presParOf" srcId="{C311A0A1-D6F3-4E28-B933-82668B6ED678}" destId="{39C81555-778B-4F3F-9D1C-175BABD0FA0F}" srcOrd="0" destOrd="0" presId="urn:microsoft.com/office/officeart/2005/8/layout/vList5"/>
    <dgm:cxn modelId="{2B32712D-8A67-4489-B85F-2094D00A33EF}" type="presParOf" srcId="{C311A0A1-D6F3-4E28-B933-82668B6ED678}" destId="{602A62FB-251F-4E06-9C75-BC66A30F45C1}" srcOrd="1" destOrd="0" presId="urn:microsoft.com/office/officeart/2005/8/layout/vList5"/>
    <dgm:cxn modelId="{0807B330-B8E0-4A12-AEBB-5ED2E320CCFC}" type="presParOf" srcId="{24063E57-15CB-4229-BF37-04EDD9D5C195}" destId="{18E32CC7-5BD2-4F0C-A189-A0C583B24F9F}" srcOrd="1" destOrd="0" presId="urn:microsoft.com/office/officeart/2005/8/layout/vList5"/>
    <dgm:cxn modelId="{38A6976F-E8D7-46F3-848E-FA5AD85BEE3A}" type="presParOf" srcId="{24063E57-15CB-4229-BF37-04EDD9D5C195}" destId="{56E34593-F3C2-4A25-9895-049E0CD865D9}" srcOrd="2" destOrd="0" presId="urn:microsoft.com/office/officeart/2005/8/layout/vList5"/>
    <dgm:cxn modelId="{22DF90B7-8167-4060-BD63-F1E0F7204E79}" type="presParOf" srcId="{56E34593-F3C2-4A25-9895-049E0CD865D9}" destId="{3F060094-838D-4107-95F7-31F97AE05FCD}" srcOrd="0" destOrd="0" presId="urn:microsoft.com/office/officeart/2005/8/layout/vList5"/>
    <dgm:cxn modelId="{5482E267-57F3-446B-9297-DFD2E77B988E}" type="presParOf" srcId="{56E34593-F3C2-4A25-9895-049E0CD865D9}" destId="{EACE93C9-4F39-4135-994E-35A8B2862BB0}" srcOrd="1" destOrd="0" presId="urn:microsoft.com/office/officeart/2005/8/layout/vList5"/>
    <dgm:cxn modelId="{B5626D06-0BED-4690-B1BC-88202F0336ED}" type="presParOf" srcId="{24063E57-15CB-4229-BF37-04EDD9D5C195}" destId="{985CF811-6924-4B8F-8C7E-5A1B72336F0C}" srcOrd="3" destOrd="0" presId="urn:microsoft.com/office/officeart/2005/8/layout/vList5"/>
    <dgm:cxn modelId="{F80BA230-9827-4446-B813-FAA3E48A16FA}" type="presParOf" srcId="{24063E57-15CB-4229-BF37-04EDD9D5C195}" destId="{C6EC37F0-ADC3-47AC-AFAF-8D205105796D}" srcOrd="4" destOrd="0" presId="urn:microsoft.com/office/officeart/2005/8/layout/vList5"/>
    <dgm:cxn modelId="{AD141659-26B1-4FA4-9059-5125CA275A02}" type="presParOf" srcId="{C6EC37F0-ADC3-47AC-AFAF-8D205105796D}" destId="{1EF16F94-2579-4C17-A585-E82B7C26BF86}" srcOrd="0" destOrd="0" presId="urn:microsoft.com/office/officeart/2005/8/layout/vList5"/>
    <dgm:cxn modelId="{DB288CBF-A3DB-438E-9FF8-75113A025339}" type="presParOf" srcId="{C6EC37F0-ADC3-47AC-AFAF-8D205105796D}" destId="{1282D3FD-0F5B-49EE-99CF-2D4F7D86F1B3}" srcOrd="1" destOrd="0" presId="urn:microsoft.com/office/officeart/2005/8/layout/vList5"/>
    <dgm:cxn modelId="{A33EB77F-F20A-4B3F-8668-97094B52147C}" type="presParOf" srcId="{24063E57-15CB-4229-BF37-04EDD9D5C195}" destId="{2484FA04-3362-4253-A001-FC660018237D}" srcOrd="5" destOrd="0" presId="urn:microsoft.com/office/officeart/2005/8/layout/vList5"/>
    <dgm:cxn modelId="{947ABDD5-2246-454E-BA3D-31A425E91B70}" type="presParOf" srcId="{24063E57-15CB-4229-BF37-04EDD9D5C195}" destId="{1BCF182E-28C2-4335-96F0-C713832B47BB}" srcOrd="6" destOrd="0" presId="urn:microsoft.com/office/officeart/2005/8/layout/vList5"/>
    <dgm:cxn modelId="{69393952-A537-4092-BB62-176A7AED48CC}" type="presParOf" srcId="{1BCF182E-28C2-4335-96F0-C713832B47BB}" destId="{CD34647A-405A-4D45-B5C2-79170832D84A}" srcOrd="0" destOrd="0" presId="urn:microsoft.com/office/officeart/2005/8/layout/vList5"/>
    <dgm:cxn modelId="{4B43FC19-3D44-44DA-A1D9-AA2A4C757D20}" type="presParOf" srcId="{1BCF182E-28C2-4335-96F0-C713832B47BB}" destId="{EF7C9C89-CBFD-49BD-BB4C-F0EF53260F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3DD6E7-947A-4B9D-A56A-7E674B9B9F03}" type="doc">
      <dgm:prSet loTypeId="urn:microsoft.com/office/officeart/2005/8/layout/process2" loCatId="process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D5E6F92E-CAE5-4E2C-A0FF-E17246FD1102}">
      <dgm:prSet phldrT="[Tekst]" phldr="0"/>
      <dgm:spPr/>
      <dgm:t>
        <a:bodyPr/>
        <a:lstStyle/>
        <a:p>
          <a:r>
            <a:rPr lang="pl-PL" dirty="0" err="1"/>
            <a:t>Autokonsumpcja</a:t>
          </a:r>
          <a:endParaRPr lang="pl-PL" dirty="0"/>
        </a:p>
      </dgm:t>
    </dgm:pt>
    <dgm:pt modelId="{5FB0D14C-00E5-4D36-8916-D1C438C0BE5A}" type="parTrans" cxnId="{ECF0AEC7-5A73-4F48-AB8A-02A96B6D9BE6}">
      <dgm:prSet/>
      <dgm:spPr/>
      <dgm:t>
        <a:bodyPr/>
        <a:lstStyle/>
        <a:p>
          <a:endParaRPr lang="pl-PL"/>
        </a:p>
      </dgm:t>
    </dgm:pt>
    <dgm:pt modelId="{0983E8A9-A60A-40B1-93BC-210C5D407AA7}" type="sibTrans" cxnId="{ECF0AEC7-5A73-4F48-AB8A-02A96B6D9BE6}">
      <dgm:prSet/>
      <dgm:spPr/>
      <dgm:t>
        <a:bodyPr/>
        <a:lstStyle/>
        <a:p>
          <a:endParaRPr lang="pl-PL"/>
        </a:p>
      </dgm:t>
    </dgm:pt>
    <dgm:pt modelId="{4E00DB22-FFC8-4AA3-8212-EDA28F2C9644}">
      <dgm:prSet phldrT="[Tekst]" phldr="0"/>
      <dgm:spPr/>
      <dgm:t>
        <a:bodyPr/>
        <a:lstStyle/>
        <a:p>
          <a:r>
            <a:rPr lang="pl-PL" dirty="0"/>
            <a:t>Przekazanie energii pozostałym PPE</a:t>
          </a:r>
        </a:p>
      </dgm:t>
    </dgm:pt>
    <dgm:pt modelId="{B0ADE720-66E5-4611-B0C1-D5F20392F67C}" type="parTrans" cxnId="{28D8AC53-1FED-41CB-BDA6-6B4105EB6744}">
      <dgm:prSet/>
      <dgm:spPr/>
      <dgm:t>
        <a:bodyPr/>
        <a:lstStyle/>
        <a:p>
          <a:endParaRPr lang="pl-PL"/>
        </a:p>
      </dgm:t>
    </dgm:pt>
    <dgm:pt modelId="{50106BE7-4B36-4FD4-BF88-F21DCC0DACB6}" type="sibTrans" cxnId="{28D8AC53-1FED-41CB-BDA6-6B4105EB6744}">
      <dgm:prSet/>
      <dgm:spPr/>
      <dgm:t>
        <a:bodyPr/>
        <a:lstStyle/>
        <a:p>
          <a:endParaRPr lang="pl-PL"/>
        </a:p>
      </dgm:t>
    </dgm:pt>
    <dgm:pt modelId="{3DECEEE8-E734-4A1E-9E60-26D8AE465708}">
      <dgm:prSet phldrT="[Tekst]" phldr="0"/>
      <dgm:spPr/>
      <dgm:t>
        <a:bodyPr/>
        <a:lstStyle/>
        <a:p>
          <a:r>
            <a:rPr lang="pl-PL" dirty="0"/>
            <a:t>Oddanie energii </a:t>
          </a:r>
          <a:br>
            <a:rPr lang="pl-PL" dirty="0"/>
          </a:br>
          <a:r>
            <a:rPr lang="pl-PL" dirty="0"/>
            <a:t>do „wirtualnego magazynu”</a:t>
          </a:r>
        </a:p>
      </dgm:t>
    </dgm:pt>
    <dgm:pt modelId="{42E90D57-87BE-45FC-9330-087E5CAAF073}" type="parTrans" cxnId="{D1DCC385-A433-4252-B102-80BDF656E0AA}">
      <dgm:prSet/>
      <dgm:spPr/>
      <dgm:t>
        <a:bodyPr/>
        <a:lstStyle/>
        <a:p>
          <a:endParaRPr lang="pl-PL"/>
        </a:p>
      </dgm:t>
    </dgm:pt>
    <dgm:pt modelId="{812BFCC4-AF5D-4390-8EAE-42E67E6F5DD7}" type="sibTrans" cxnId="{D1DCC385-A433-4252-B102-80BDF656E0AA}">
      <dgm:prSet/>
      <dgm:spPr/>
      <dgm:t>
        <a:bodyPr/>
        <a:lstStyle/>
        <a:p>
          <a:endParaRPr lang="pl-PL"/>
        </a:p>
      </dgm:t>
    </dgm:pt>
    <dgm:pt modelId="{337C4F15-7E43-49EC-B769-84051ECB428A}">
      <dgm:prSet/>
      <dgm:spPr/>
      <dgm:t>
        <a:bodyPr/>
        <a:lstStyle/>
        <a:p>
          <a:r>
            <a:rPr lang="pl-PL" dirty="0"/>
            <a:t>Pobranie energii </a:t>
          </a:r>
          <a:br>
            <a:rPr lang="pl-PL" dirty="0"/>
          </a:br>
          <a:r>
            <a:rPr lang="pl-PL" dirty="0"/>
            <a:t>z „wirtualnego magazynu”</a:t>
          </a:r>
        </a:p>
      </dgm:t>
    </dgm:pt>
    <dgm:pt modelId="{9419052E-6F47-4117-918F-41CFE30E3E36}" type="parTrans" cxnId="{2BC24D87-C2D5-4CE5-899E-9FF34A32F5D9}">
      <dgm:prSet/>
      <dgm:spPr/>
      <dgm:t>
        <a:bodyPr/>
        <a:lstStyle/>
        <a:p>
          <a:endParaRPr lang="pl-PL"/>
        </a:p>
      </dgm:t>
    </dgm:pt>
    <dgm:pt modelId="{35D510D2-C56F-4893-BBD6-2A92701BF43D}" type="sibTrans" cxnId="{2BC24D87-C2D5-4CE5-899E-9FF34A32F5D9}">
      <dgm:prSet/>
      <dgm:spPr/>
      <dgm:t>
        <a:bodyPr/>
        <a:lstStyle/>
        <a:p>
          <a:endParaRPr lang="pl-PL"/>
        </a:p>
      </dgm:t>
    </dgm:pt>
    <dgm:pt modelId="{2F325011-4725-4D5B-9DAE-B7DB11650318}">
      <dgm:prSet/>
      <dgm:spPr/>
      <dgm:t>
        <a:bodyPr/>
        <a:lstStyle/>
        <a:p>
          <a:r>
            <a:rPr lang="pl-PL" dirty="0"/>
            <a:t>Zakup energii od sprzedawcy</a:t>
          </a:r>
        </a:p>
      </dgm:t>
    </dgm:pt>
    <dgm:pt modelId="{6480CE89-0CBF-48FC-9364-050C4727C1B8}" type="parTrans" cxnId="{CC3C8A78-4880-4931-8F50-0CBC10F2CF70}">
      <dgm:prSet/>
      <dgm:spPr/>
      <dgm:t>
        <a:bodyPr/>
        <a:lstStyle/>
        <a:p>
          <a:endParaRPr lang="pl-PL"/>
        </a:p>
      </dgm:t>
    </dgm:pt>
    <dgm:pt modelId="{FDFBCB97-CA88-4FEA-BCAD-46ADA1B9EF2D}" type="sibTrans" cxnId="{CC3C8A78-4880-4931-8F50-0CBC10F2CF70}">
      <dgm:prSet/>
      <dgm:spPr/>
      <dgm:t>
        <a:bodyPr/>
        <a:lstStyle/>
        <a:p>
          <a:endParaRPr lang="pl-PL"/>
        </a:p>
      </dgm:t>
    </dgm:pt>
    <dgm:pt modelId="{1F2A5413-7A7E-4EC6-9DF8-C3546154339F}" type="pres">
      <dgm:prSet presAssocID="{363DD6E7-947A-4B9D-A56A-7E674B9B9F03}" presName="linearFlow" presStyleCnt="0">
        <dgm:presLayoutVars>
          <dgm:resizeHandles val="exact"/>
        </dgm:presLayoutVars>
      </dgm:prSet>
      <dgm:spPr/>
    </dgm:pt>
    <dgm:pt modelId="{1C06AB8F-FF36-4C1B-917D-886FB786A359}" type="pres">
      <dgm:prSet presAssocID="{D5E6F92E-CAE5-4E2C-A0FF-E17246FD1102}" presName="node" presStyleLbl="node1" presStyleIdx="0" presStyleCnt="5">
        <dgm:presLayoutVars>
          <dgm:bulletEnabled val="1"/>
        </dgm:presLayoutVars>
      </dgm:prSet>
      <dgm:spPr/>
    </dgm:pt>
    <dgm:pt modelId="{1AE89035-3EA1-4430-816F-0CC2D01079E2}" type="pres">
      <dgm:prSet presAssocID="{0983E8A9-A60A-40B1-93BC-210C5D407AA7}" presName="sibTrans" presStyleLbl="sibTrans2D1" presStyleIdx="0" presStyleCnt="4"/>
      <dgm:spPr/>
    </dgm:pt>
    <dgm:pt modelId="{7B48E624-4505-4E23-9468-45B41B66FA2D}" type="pres">
      <dgm:prSet presAssocID="{0983E8A9-A60A-40B1-93BC-210C5D407AA7}" presName="connectorText" presStyleLbl="sibTrans2D1" presStyleIdx="0" presStyleCnt="4"/>
      <dgm:spPr/>
    </dgm:pt>
    <dgm:pt modelId="{4DFAE3FE-D32D-459C-90C7-8093EBC4F924}" type="pres">
      <dgm:prSet presAssocID="{4E00DB22-FFC8-4AA3-8212-EDA28F2C9644}" presName="node" presStyleLbl="node1" presStyleIdx="1" presStyleCnt="5">
        <dgm:presLayoutVars>
          <dgm:bulletEnabled val="1"/>
        </dgm:presLayoutVars>
      </dgm:prSet>
      <dgm:spPr/>
    </dgm:pt>
    <dgm:pt modelId="{08D7F0F2-6A67-46AF-9EB3-F6A0074D725F}" type="pres">
      <dgm:prSet presAssocID="{50106BE7-4B36-4FD4-BF88-F21DCC0DACB6}" presName="sibTrans" presStyleLbl="sibTrans2D1" presStyleIdx="1" presStyleCnt="4"/>
      <dgm:spPr/>
    </dgm:pt>
    <dgm:pt modelId="{2E350C4A-EE2F-490C-8D4C-D72603A91A64}" type="pres">
      <dgm:prSet presAssocID="{50106BE7-4B36-4FD4-BF88-F21DCC0DACB6}" presName="connectorText" presStyleLbl="sibTrans2D1" presStyleIdx="1" presStyleCnt="4"/>
      <dgm:spPr/>
    </dgm:pt>
    <dgm:pt modelId="{80ADB0B8-6949-40A3-B706-10BFCD95DC34}" type="pres">
      <dgm:prSet presAssocID="{3DECEEE8-E734-4A1E-9E60-26D8AE465708}" presName="node" presStyleLbl="node1" presStyleIdx="2" presStyleCnt="5">
        <dgm:presLayoutVars>
          <dgm:bulletEnabled val="1"/>
        </dgm:presLayoutVars>
      </dgm:prSet>
      <dgm:spPr/>
    </dgm:pt>
    <dgm:pt modelId="{A4BA71A1-95C3-484D-BD0A-8C990E65BD48}" type="pres">
      <dgm:prSet presAssocID="{812BFCC4-AF5D-4390-8EAE-42E67E6F5DD7}" presName="sibTrans" presStyleLbl="sibTrans2D1" presStyleIdx="2" presStyleCnt="4"/>
      <dgm:spPr/>
    </dgm:pt>
    <dgm:pt modelId="{A7D4BABE-EEAA-4C16-81BB-5A85295D21F5}" type="pres">
      <dgm:prSet presAssocID="{812BFCC4-AF5D-4390-8EAE-42E67E6F5DD7}" presName="connectorText" presStyleLbl="sibTrans2D1" presStyleIdx="2" presStyleCnt="4"/>
      <dgm:spPr/>
    </dgm:pt>
    <dgm:pt modelId="{83082E57-B422-4260-B51B-48B46AE16809}" type="pres">
      <dgm:prSet presAssocID="{337C4F15-7E43-49EC-B769-84051ECB428A}" presName="node" presStyleLbl="node1" presStyleIdx="3" presStyleCnt="5">
        <dgm:presLayoutVars>
          <dgm:bulletEnabled val="1"/>
        </dgm:presLayoutVars>
      </dgm:prSet>
      <dgm:spPr/>
    </dgm:pt>
    <dgm:pt modelId="{50DB82D3-DC67-4FE0-928D-A44AD3C70C5C}" type="pres">
      <dgm:prSet presAssocID="{35D510D2-C56F-4893-BBD6-2A92701BF43D}" presName="sibTrans" presStyleLbl="sibTrans2D1" presStyleIdx="3" presStyleCnt="4"/>
      <dgm:spPr/>
    </dgm:pt>
    <dgm:pt modelId="{9456771C-D632-49B5-90E7-0952E495043E}" type="pres">
      <dgm:prSet presAssocID="{35D510D2-C56F-4893-BBD6-2A92701BF43D}" presName="connectorText" presStyleLbl="sibTrans2D1" presStyleIdx="3" presStyleCnt="4"/>
      <dgm:spPr/>
    </dgm:pt>
    <dgm:pt modelId="{C973E13C-AFC4-47B9-B77A-BB38CA6CD86D}" type="pres">
      <dgm:prSet presAssocID="{2F325011-4725-4D5B-9DAE-B7DB11650318}" presName="node" presStyleLbl="node1" presStyleIdx="4" presStyleCnt="5">
        <dgm:presLayoutVars>
          <dgm:bulletEnabled val="1"/>
        </dgm:presLayoutVars>
      </dgm:prSet>
      <dgm:spPr/>
    </dgm:pt>
  </dgm:ptLst>
  <dgm:cxnLst>
    <dgm:cxn modelId="{BCFD5A1E-6628-458D-B96E-F7531F5AF5FA}" type="presOf" srcId="{3DECEEE8-E734-4A1E-9E60-26D8AE465708}" destId="{80ADB0B8-6949-40A3-B706-10BFCD95DC34}" srcOrd="0" destOrd="0" presId="urn:microsoft.com/office/officeart/2005/8/layout/process2"/>
    <dgm:cxn modelId="{CA21332A-2B49-4345-8640-7CF90D814BC7}" type="presOf" srcId="{812BFCC4-AF5D-4390-8EAE-42E67E6F5DD7}" destId="{A4BA71A1-95C3-484D-BD0A-8C990E65BD48}" srcOrd="0" destOrd="0" presId="urn:microsoft.com/office/officeart/2005/8/layout/process2"/>
    <dgm:cxn modelId="{1C70DB6F-4EFA-4E2B-906F-23812B7D22A7}" type="presOf" srcId="{812BFCC4-AF5D-4390-8EAE-42E67E6F5DD7}" destId="{A7D4BABE-EEAA-4C16-81BB-5A85295D21F5}" srcOrd="1" destOrd="0" presId="urn:microsoft.com/office/officeart/2005/8/layout/process2"/>
    <dgm:cxn modelId="{28D8AC53-1FED-41CB-BDA6-6B4105EB6744}" srcId="{363DD6E7-947A-4B9D-A56A-7E674B9B9F03}" destId="{4E00DB22-FFC8-4AA3-8212-EDA28F2C9644}" srcOrd="1" destOrd="0" parTransId="{B0ADE720-66E5-4611-B0C1-D5F20392F67C}" sibTransId="{50106BE7-4B36-4FD4-BF88-F21DCC0DACB6}"/>
    <dgm:cxn modelId="{B7E58177-4FE6-4053-8AE8-EFB37ECA69DD}" type="presOf" srcId="{35D510D2-C56F-4893-BBD6-2A92701BF43D}" destId="{50DB82D3-DC67-4FE0-928D-A44AD3C70C5C}" srcOrd="0" destOrd="0" presId="urn:microsoft.com/office/officeart/2005/8/layout/process2"/>
    <dgm:cxn modelId="{CC3C8A78-4880-4931-8F50-0CBC10F2CF70}" srcId="{363DD6E7-947A-4B9D-A56A-7E674B9B9F03}" destId="{2F325011-4725-4D5B-9DAE-B7DB11650318}" srcOrd="4" destOrd="0" parTransId="{6480CE89-0CBF-48FC-9364-050C4727C1B8}" sibTransId="{FDFBCB97-CA88-4FEA-BCAD-46ADA1B9EF2D}"/>
    <dgm:cxn modelId="{9080077D-0C5C-4F3A-A8B7-21969374A45A}" type="presOf" srcId="{363DD6E7-947A-4B9D-A56A-7E674B9B9F03}" destId="{1F2A5413-7A7E-4EC6-9DF8-C3546154339F}" srcOrd="0" destOrd="0" presId="urn:microsoft.com/office/officeart/2005/8/layout/process2"/>
    <dgm:cxn modelId="{D1DCC385-A433-4252-B102-80BDF656E0AA}" srcId="{363DD6E7-947A-4B9D-A56A-7E674B9B9F03}" destId="{3DECEEE8-E734-4A1E-9E60-26D8AE465708}" srcOrd="2" destOrd="0" parTransId="{42E90D57-87BE-45FC-9330-087E5CAAF073}" sibTransId="{812BFCC4-AF5D-4390-8EAE-42E67E6F5DD7}"/>
    <dgm:cxn modelId="{2BC24D87-C2D5-4CE5-899E-9FF34A32F5D9}" srcId="{363DD6E7-947A-4B9D-A56A-7E674B9B9F03}" destId="{337C4F15-7E43-49EC-B769-84051ECB428A}" srcOrd="3" destOrd="0" parTransId="{9419052E-6F47-4117-918F-41CFE30E3E36}" sibTransId="{35D510D2-C56F-4893-BBD6-2A92701BF43D}"/>
    <dgm:cxn modelId="{FD03FEA4-B75E-4598-8133-6F765DD78FEF}" type="presOf" srcId="{50106BE7-4B36-4FD4-BF88-F21DCC0DACB6}" destId="{08D7F0F2-6A67-46AF-9EB3-F6A0074D725F}" srcOrd="0" destOrd="0" presId="urn:microsoft.com/office/officeart/2005/8/layout/process2"/>
    <dgm:cxn modelId="{9B8A04A6-E357-44D7-A28B-A25A7B7E7E97}" type="presOf" srcId="{0983E8A9-A60A-40B1-93BC-210C5D407AA7}" destId="{7B48E624-4505-4E23-9468-45B41B66FA2D}" srcOrd="1" destOrd="0" presId="urn:microsoft.com/office/officeart/2005/8/layout/process2"/>
    <dgm:cxn modelId="{A6164CC3-2535-4E7E-9BB6-974B15D11193}" type="presOf" srcId="{50106BE7-4B36-4FD4-BF88-F21DCC0DACB6}" destId="{2E350C4A-EE2F-490C-8D4C-D72603A91A64}" srcOrd="1" destOrd="0" presId="urn:microsoft.com/office/officeart/2005/8/layout/process2"/>
    <dgm:cxn modelId="{ECF0AEC7-5A73-4F48-AB8A-02A96B6D9BE6}" srcId="{363DD6E7-947A-4B9D-A56A-7E674B9B9F03}" destId="{D5E6F92E-CAE5-4E2C-A0FF-E17246FD1102}" srcOrd="0" destOrd="0" parTransId="{5FB0D14C-00E5-4D36-8916-D1C438C0BE5A}" sibTransId="{0983E8A9-A60A-40B1-93BC-210C5D407AA7}"/>
    <dgm:cxn modelId="{FF217ED5-13A4-4C2A-821E-D1494FB22A4A}" type="presOf" srcId="{337C4F15-7E43-49EC-B769-84051ECB428A}" destId="{83082E57-B422-4260-B51B-48B46AE16809}" srcOrd="0" destOrd="0" presId="urn:microsoft.com/office/officeart/2005/8/layout/process2"/>
    <dgm:cxn modelId="{C4D1AADB-0E8A-477F-8D00-1AEFC6A1611E}" type="presOf" srcId="{D5E6F92E-CAE5-4E2C-A0FF-E17246FD1102}" destId="{1C06AB8F-FF36-4C1B-917D-886FB786A359}" srcOrd="0" destOrd="0" presId="urn:microsoft.com/office/officeart/2005/8/layout/process2"/>
    <dgm:cxn modelId="{FB58C4DC-E1FD-40F4-BC76-500BF97ACE35}" type="presOf" srcId="{0983E8A9-A60A-40B1-93BC-210C5D407AA7}" destId="{1AE89035-3EA1-4430-816F-0CC2D01079E2}" srcOrd="0" destOrd="0" presId="urn:microsoft.com/office/officeart/2005/8/layout/process2"/>
    <dgm:cxn modelId="{821759DE-6BD1-4C3D-BE76-E60A8A6B3B3D}" type="presOf" srcId="{2F325011-4725-4D5B-9DAE-B7DB11650318}" destId="{C973E13C-AFC4-47B9-B77A-BB38CA6CD86D}" srcOrd="0" destOrd="0" presId="urn:microsoft.com/office/officeart/2005/8/layout/process2"/>
    <dgm:cxn modelId="{7777D0E4-3D3E-4520-ACF3-480379152FA3}" type="presOf" srcId="{35D510D2-C56F-4893-BBD6-2A92701BF43D}" destId="{9456771C-D632-49B5-90E7-0952E495043E}" srcOrd="1" destOrd="0" presId="urn:microsoft.com/office/officeart/2005/8/layout/process2"/>
    <dgm:cxn modelId="{1D2CCFEC-D8F8-495F-93D9-09FB9C876FEC}" type="presOf" srcId="{4E00DB22-FFC8-4AA3-8212-EDA28F2C9644}" destId="{4DFAE3FE-D32D-459C-90C7-8093EBC4F924}" srcOrd="0" destOrd="0" presId="urn:microsoft.com/office/officeart/2005/8/layout/process2"/>
    <dgm:cxn modelId="{D1D9E7A5-0D4F-4776-8CAC-151F20AD1A37}" type="presParOf" srcId="{1F2A5413-7A7E-4EC6-9DF8-C3546154339F}" destId="{1C06AB8F-FF36-4C1B-917D-886FB786A359}" srcOrd="0" destOrd="0" presId="urn:microsoft.com/office/officeart/2005/8/layout/process2"/>
    <dgm:cxn modelId="{64B7481F-FE2B-4E0C-8E2A-2B6DD7810BC3}" type="presParOf" srcId="{1F2A5413-7A7E-4EC6-9DF8-C3546154339F}" destId="{1AE89035-3EA1-4430-816F-0CC2D01079E2}" srcOrd="1" destOrd="0" presId="urn:microsoft.com/office/officeart/2005/8/layout/process2"/>
    <dgm:cxn modelId="{17037C00-EEB1-446A-AC6F-6B8F2B05D474}" type="presParOf" srcId="{1AE89035-3EA1-4430-816F-0CC2D01079E2}" destId="{7B48E624-4505-4E23-9468-45B41B66FA2D}" srcOrd="0" destOrd="0" presId="urn:microsoft.com/office/officeart/2005/8/layout/process2"/>
    <dgm:cxn modelId="{890AEE94-278A-4E33-A7A1-F1946EFCA24F}" type="presParOf" srcId="{1F2A5413-7A7E-4EC6-9DF8-C3546154339F}" destId="{4DFAE3FE-D32D-459C-90C7-8093EBC4F924}" srcOrd="2" destOrd="0" presId="urn:microsoft.com/office/officeart/2005/8/layout/process2"/>
    <dgm:cxn modelId="{45F9D1BC-13CE-473C-B9D3-AD6F5FC2DDA3}" type="presParOf" srcId="{1F2A5413-7A7E-4EC6-9DF8-C3546154339F}" destId="{08D7F0F2-6A67-46AF-9EB3-F6A0074D725F}" srcOrd="3" destOrd="0" presId="urn:microsoft.com/office/officeart/2005/8/layout/process2"/>
    <dgm:cxn modelId="{1E35755B-6923-4713-A899-2279342531DE}" type="presParOf" srcId="{08D7F0F2-6A67-46AF-9EB3-F6A0074D725F}" destId="{2E350C4A-EE2F-490C-8D4C-D72603A91A64}" srcOrd="0" destOrd="0" presId="urn:microsoft.com/office/officeart/2005/8/layout/process2"/>
    <dgm:cxn modelId="{6FEB5562-6ABA-4B2F-B2D1-89DB52A68705}" type="presParOf" srcId="{1F2A5413-7A7E-4EC6-9DF8-C3546154339F}" destId="{80ADB0B8-6949-40A3-B706-10BFCD95DC34}" srcOrd="4" destOrd="0" presId="urn:microsoft.com/office/officeart/2005/8/layout/process2"/>
    <dgm:cxn modelId="{135B1EC0-AB52-4D3F-9FB0-325D874F2858}" type="presParOf" srcId="{1F2A5413-7A7E-4EC6-9DF8-C3546154339F}" destId="{A4BA71A1-95C3-484D-BD0A-8C990E65BD48}" srcOrd="5" destOrd="0" presId="urn:microsoft.com/office/officeart/2005/8/layout/process2"/>
    <dgm:cxn modelId="{AD5158B3-6B13-4216-8362-16FBFBB33F32}" type="presParOf" srcId="{A4BA71A1-95C3-484D-BD0A-8C990E65BD48}" destId="{A7D4BABE-EEAA-4C16-81BB-5A85295D21F5}" srcOrd="0" destOrd="0" presId="urn:microsoft.com/office/officeart/2005/8/layout/process2"/>
    <dgm:cxn modelId="{41FA2044-A09A-4261-B098-3E70645F11BB}" type="presParOf" srcId="{1F2A5413-7A7E-4EC6-9DF8-C3546154339F}" destId="{83082E57-B422-4260-B51B-48B46AE16809}" srcOrd="6" destOrd="0" presId="urn:microsoft.com/office/officeart/2005/8/layout/process2"/>
    <dgm:cxn modelId="{98E87561-BCF6-48E3-B48A-B429FE8B787E}" type="presParOf" srcId="{1F2A5413-7A7E-4EC6-9DF8-C3546154339F}" destId="{50DB82D3-DC67-4FE0-928D-A44AD3C70C5C}" srcOrd="7" destOrd="0" presId="urn:microsoft.com/office/officeart/2005/8/layout/process2"/>
    <dgm:cxn modelId="{1484231D-C40B-4948-9321-4D3A3AA0D4C9}" type="presParOf" srcId="{50DB82D3-DC67-4FE0-928D-A44AD3C70C5C}" destId="{9456771C-D632-49B5-90E7-0952E495043E}" srcOrd="0" destOrd="0" presId="urn:microsoft.com/office/officeart/2005/8/layout/process2"/>
    <dgm:cxn modelId="{CCA882D2-03EC-45E0-B8F8-4CA8D557B1D5}" type="presParOf" srcId="{1F2A5413-7A7E-4EC6-9DF8-C3546154339F}" destId="{C973E13C-AFC4-47B9-B77A-BB38CA6CD86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995F3-44B4-4171-91F4-187E240F1C9A}">
      <dsp:nvSpPr>
        <dsp:cNvPr id="0" name=""/>
        <dsp:cNvSpPr/>
      </dsp:nvSpPr>
      <dsp:spPr>
        <a:xfrm rot="10800000">
          <a:off x="0" y="737"/>
          <a:ext cx="8218080" cy="1020232"/>
        </a:xfrm>
        <a:prstGeom prst="homePlate">
          <a:avLst/>
        </a:prstGeom>
        <a:noFill/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894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punktów poboru energii </a:t>
          </a:r>
          <a:r>
            <a:rPr lang="pl-PL" sz="1900" b="0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wytwórców i odbiorców </a:t>
          </a:r>
          <a:r>
            <a:rPr lang="pl-PL" sz="1900" b="1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energii elektrycznej</a:t>
          </a:r>
          <a:r>
            <a:rPr lang="pl-PL" sz="1900" b="0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, będących członkami tej spółdzielni energetycznej, przyłączonych do zdefiniowanej obszarowo sieci dystrybucyjnej elektroenergetycznej </a:t>
          </a:r>
          <a:br>
            <a:rPr lang="pl-PL" sz="1900" b="0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</a:br>
          <a:r>
            <a:rPr lang="pl-PL" sz="1900" b="0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o napięciu znamionowym niższym niż 110 </a:t>
          </a:r>
          <a:r>
            <a:rPr lang="pl-PL" sz="1900" b="0" kern="1200" dirty="0" err="1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kV</a:t>
          </a:r>
          <a:r>
            <a:rPr lang="pl-PL" sz="1900" b="0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 lub</a:t>
          </a:r>
          <a:endParaRPr lang="pl-PL" sz="1900" i="1" kern="1200" dirty="0">
            <a:solidFill>
              <a:schemeClr val="tx1"/>
            </a:solidFill>
            <a:latin typeface="Tw Cen MT" panose="020B0602020104020603" pitchFamily="34" charset="-18"/>
          </a:endParaRPr>
        </a:p>
      </dsp:txBody>
      <dsp:txXfrm rot="10800000">
        <a:off x="255058" y="737"/>
        <a:ext cx="7963022" cy="1020232"/>
      </dsp:txXfrm>
    </dsp:sp>
    <dsp:sp modelId="{08E8E7D9-4FC1-4FB3-854B-625C6A84E407}">
      <dsp:nvSpPr>
        <dsp:cNvPr id="0" name=""/>
        <dsp:cNvSpPr/>
      </dsp:nvSpPr>
      <dsp:spPr>
        <a:xfrm>
          <a:off x="134042" y="1308"/>
          <a:ext cx="1020232" cy="102023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662BC-A395-4F7E-A68C-CD291A93BAD1}">
      <dsp:nvSpPr>
        <dsp:cNvPr id="0" name=""/>
        <dsp:cNvSpPr/>
      </dsp:nvSpPr>
      <dsp:spPr>
        <a:xfrm rot="10800000">
          <a:off x="0" y="1326087"/>
          <a:ext cx="8218080" cy="1020232"/>
        </a:xfrm>
        <a:prstGeom prst="homePlate">
          <a:avLst/>
        </a:prstGeom>
        <a:noFill/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894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miejsc przyłączenia </a:t>
          </a:r>
          <a:r>
            <a:rPr lang="pl-PL" sz="1900" b="0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do sieci ciepłowniczej wytwórców i odbiorców </a:t>
          </a:r>
          <a:r>
            <a:rPr lang="pl-PL" sz="1900" b="1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ciepła</a:t>
          </a:r>
          <a:r>
            <a:rPr lang="pl-PL" sz="1900" b="0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, będących członkami tej spółdzielni energetycznej, lub</a:t>
          </a:r>
          <a:endParaRPr lang="pl-PL" sz="1900" kern="1200" dirty="0">
            <a:solidFill>
              <a:schemeClr val="tx1"/>
            </a:solidFill>
            <a:latin typeface="Tw Cen MT" panose="020B0602020104020603" pitchFamily="34" charset="-18"/>
          </a:endParaRPr>
        </a:p>
      </dsp:txBody>
      <dsp:txXfrm rot="10800000">
        <a:off x="255058" y="1326087"/>
        <a:ext cx="7963022" cy="1020232"/>
      </dsp:txXfrm>
    </dsp:sp>
    <dsp:sp modelId="{ADC5FB55-BF2C-4508-AB21-509BE80F2B9B}">
      <dsp:nvSpPr>
        <dsp:cNvPr id="0" name=""/>
        <dsp:cNvSpPr/>
      </dsp:nvSpPr>
      <dsp:spPr>
        <a:xfrm>
          <a:off x="134042" y="1326087"/>
          <a:ext cx="1020232" cy="102023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263A4-CF31-4C4F-B1F2-4E3B8E6A7B79}">
      <dsp:nvSpPr>
        <dsp:cNvPr id="0" name=""/>
        <dsp:cNvSpPr/>
      </dsp:nvSpPr>
      <dsp:spPr>
        <a:xfrm rot="10800000">
          <a:off x="0" y="2650867"/>
          <a:ext cx="8218080" cy="1020232"/>
        </a:xfrm>
        <a:prstGeom prst="homePlate">
          <a:avLst/>
        </a:prstGeom>
        <a:noFill/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894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miejsc przyłączenia </a:t>
          </a:r>
          <a:r>
            <a:rPr lang="pl-PL" sz="1900" b="0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do sieci dystrybucyjnej gazowej wytwórców </a:t>
          </a:r>
          <a:br>
            <a:rPr lang="pl-PL" sz="1900" b="0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</a:br>
          <a:r>
            <a:rPr lang="pl-PL" sz="1900" b="0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i odbiorców, będących członkami tej spółdzielni energetycznej, lub </a:t>
          </a:r>
          <a:r>
            <a:rPr lang="pl-PL" sz="1900" b="1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miejsc wytwarzania oraz zużycia biogazu lub biogazu rolniczego, </a:t>
          </a:r>
          <a:br>
            <a:rPr lang="pl-PL" sz="1900" b="1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</a:br>
          <a:r>
            <a:rPr lang="pl-PL" sz="1900" b="1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lub biometanu </a:t>
          </a:r>
          <a:r>
            <a:rPr lang="pl-PL" sz="1900" b="0" kern="1200" dirty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rPr>
            <a:t>ze źródeł odnawialnych</a:t>
          </a:r>
          <a:endParaRPr lang="pl-PL" sz="1900" kern="1200" dirty="0">
            <a:solidFill>
              <a:schemeClr val="tx1"/>
            </a:solidFill>
            <a:latin typeface="Tw Cen MT" panose="020B0602020104020603" pitchFamily="34" charset="-18"/>
          </a:endParaRPr>
        </a:p>
      </dsp:txBody>
      <dsp:txXfrm rot="10800000">
        <a:off x="255058" y="2650867"/>
        <a:ext cx="7963022" cy="1020232"/>
      </dsp:txXfrm>
    </dsp:sp>
    <dsp:sp modelId="{25D10856-D9EC-4067-A2B1-7D46770D235B}">
      <dsp:nvSpPr>
        <dsp:cNvPr id="0" name=""/>
        <dsp:cNvSpPr/>
      </dsp:nvSpPr>
      <dsp:spPr>
        <a:xfrm>
          <a:off x="134042" y="2650867"/>
          <a:ext cx="1020232" cy="1020232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A62FB-251F-4E06-9C75-BC66A30F45C1}">
      <dsp:nvSpPr>
        <dsp:cNvPr id="0" name=""/>
        <dsp:cNvSpPr/>
      </dsp:nvSpPr>
      <dsp:spPr>
        <a:xfrm rot="5400000">
          <a:off x="4651830" y="-2871525"/>
          <a:ext cx="859764" cy="6822224"/>
        </a:xfrm>
        <a:prstGeom prst="round2SameRect">
          <a:avLst/>
        </a:prstGeom>
        <a:noFill/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Tw Cen MT" panose="020B0602020104020603" pitchFamily="34" charset="-18"/>
            </a:rPr>
            <a:t>łączna moc wszystkich instalacji OZE </a:t>
          </a:r>
          <a:r>
            <a:rPr lang="pl-PL" sz="1800" b="1" kern="1200" dirty="0">
              <a:latin typeface="Tw Cen MT" panose="020B0602020104020603" pitchFamily="34" charset="-18"/>
            </a:rPr>
            <a:t>nie przekracza 10 MW</a:t>
          </a:r>
          <a:r>
            <a:rPr lang="pl-PL" sz="1800" kern="1200" dirty="0">
              <a:latin typeface="Tw Cen MT" panose="020B0602020104020603" pitchFamily="34" charset="-18"/>
            </a:rPr>
            <a:t>, </a:t>
          </a:r>
          <a:br>
            <a:rPr lang="pl-PL" sz="1800" kern="1200" dirty="0">
              <a:latin typeface="Tw Cen MT" panose="020B0602020104020603" pitchFamily="34" charset="-18"/>
            </a:rPr>
          </a:br>
          <a:r>
            <a:rPr lang="pl-PL" sz="1800" kern="1200" dirty="0">
              <a:latin typeface="Tw Cen MT" panose="020B0602020104020603" pitchFamily="34" charset="-18"/>
            </a:rPr>
            <a:t>a ich sprawność wytwarzania umożliwia pokrycie w ciągu roku </a:t>
          </a:r>
          <a:br>
            <a:rPr lang="pl-PL" sz="1800" kern="1200" dirty="0">
              <a:latin typeface="Tw Cen MT" panose="020B0602020104020603" pitchFamily="34" charset="-18"/>
            </a:rPr>
          </a:br>
          <a:r>
            <a:rPr lang="pl-PL" sz="1800" b="1" kern="1200" dirty="0">
              <a:latin typeface="Tw Cen MT" panose="020B0602020104020603" pitchFamily="34" charset="-18"/>
            </a:rPr>
            <a:t>nie mniej niż 70% </a:t>
          </a:r>
          <a:r>
            <a:rPr lang="pl-PL" sz="1800" kern="1200" dirty="0">
              <a:latin typeface="Tw Cen MT" panose="020B0602020104020603" pitchFamily="34" charset="-18"/>
            </a:rPr>
            <a:t>potrzeb własnych SE i jej członków</a:t>
          </a:r>
        </a:p>
      </dsp:txBody>
      <dsp:txXfrm rot="-5400000">
        <a:off x="1670600" y="151675"/>
        <a:ext cx="6780254" cy="775824"/>
      </dsp:txXfrm>
    </dsp:sp>
    <dsp:sp modelId="{39C81555-778B-4F3F-9D1C-175BABD0FA0F}">
      <dsp:nvSpPr>
        <dsp:cNvPr id="0" name=""/>
        <dsp:cNvSpPr/>
      </dsp:nvSpPr>
      <dsp:spPr>
        <a:xfrm>
          <a:off x="141188" y="2234"/>
          <a:ext cx="1529411" cy="1074705"/>
        </a:xfrm>
        <a:prstGeom prst="roundRect">
          <a:avLst/>
        </a:prstGeom>
        <a:solidFill>
          <a:srgbClr val="007614"/>
        </a:solidFill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w Cen MT" panose="020B0602020104020603" pitchFamily="34" charset="-18"/>
            </a:rPr>
            <a:t>Energii elektrycznej</a:t>
          </a:r>
        </a:p>
      </dsp:txBody>
      <dsp:txXfrm>
        <a:off x="193651" y="54697"/>
        <a:ext cx="1424485" cy="969779"/>
      </dsp:txXfrm>
    </dsp:sp>
    <dsp:sp modelId="{EACE93C9-4F39-4135-994E-35A8B2862BB0}">
      <dsp:nvSpPr>
        <dsp:cNvPr id="0" name=""/>
        <dsp:cNvSpPr/>
      </dsp:nvSpPr>
      <dsp:spPr>
        <a:xfrm rot="5400000">
          <a:off x="4651830" y="-1743084"/>
          <a:ext cx="859764" cy="6822224"/>
        </a:xfrm>
        <a:prstGeom prst="round2SameRect">
          <a:avLst/>
        </a:prstGeom>
        <a:noFill/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b="0" kern="1200" dirty="0">
              <a:latin typeface="Tw Cen MT" panose="020B0602020104020603" pitchFamily="34" charset="-18"/>
            </a:rPr>
            <a:t>łączna moc </a:t>
          </a:r>
          <a:r>
            <a:rPr lang="pl-PL" sz="1800" kern="1200" dirty="0">
              <a:latin typeface="Tw Cen MT" panose="020B0602020104020603" pitchFamily="34" charset="-18"/>
            </a:rPr>
            <a:t>osiągalna cieplna </a:t>
          </a:r>
          <a:r>
            <a:rPr lang="pl-PL" sz="1800" b="0" kern="1200" dirty="0">
              <a:latin typeface="Tw Cen MT" panose="020B0602020104020603" pitchFamily="34" charset="-18"/>
            </a:rPr>
            <a:t>nie przekracza 30 MW</a:t>
          </a:r>
        </a:p>
      </dsp:txBody>
      <dsp:txXfrm rot="-5400000">
        <a:off x="1670600" y="1280116"/>
        <a:ext cx="6780254" cy="775824"/>
      </dsp:txXfrm>
    </dsp:sp>
    <dsp:sp modelId="{3F060094-838D-4107-95F7-31F97AE05FCD}">
      <dsp:nvSpPr>
        <dsp:cNvPr id="0" name=""/>
        <dsp:cNvSpPr/>
      </dsp:nvSpPr>
      <dsp:spPr>
        <a:xfrm>
          <a:off x="141188" y="1130675"/>
          <a:ext cx="1529411" cy="1074705"/>
        </a:xfrm>
        <a:prstGeom prst="roundRect">
          <a:avLst/>
        </a:prstGeom>
        <a:solidFill>
          <a:srgbClr val="007614"/>
        </a:solidFill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w Cen MT" panose="020B0602020104020603" pitchFamily="34" charset="-18"/>
            </a:rPr>
            <a:t>Ciepła</a:t>
          </a:r>
        </a:p>
      </dsp:txBody>
      <dsp:txXfrm>
        <a:off x="193651" y="1183138"/>
        <a:ext cx="1424485" cy="969779"/>
      </dsp:txXfrm>
    </dsp:sp>
    <dsp:sp modelId="{1282D3FD-0F5B-49EE-99CF-2D4F7D86F1B3}">
      <dsp:nvSpPr>
        <dsp:cNvPr id="0" name=""/>
        <dsp:cNvSpPr/>
      </dsp:nvSpPr>
      <dsp:spPr>
        <a:xfrm rot="5400000">
          <a:off x="4651830" y="-614644"/>
          <a:ext cx="859764" cy="6822224"/>
        </a:xfrm>
        <a:prstGeom prst="round2SameRect">
          <a:avLst/>
        </a:prstGeom>
        <a:noFill/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Tw Cen MT" panose="020B0602020104020603" pitchFamily="34" charset="-18"/>
            </a:rPr>
            <a:t>roczna wydajność wszystkich instalacji</a:t>
          </a:r>
          <a:r>
            <a:rPr lang="pl-PL" sz="1800" b="0" kern="1200" dirty="0">
              <a:latin typeface="Tw Cen MT" panose="020B0602020104020603" pitchFamily="34" charset="-18"/>
            </a:rPr>
            <a:t> nie przekracza </a:t>
          </a:r>
          <a:br>
            <a:rPr lang="pl-PL" sz="1800" b="0" kern="1200" dirty="0">
              <a:latin typeface="Tw Cen MT" panose="020B0602020104020603" pitchFamily="34" charset="-18"/>
            </a:rPr>
          </a:br>
          <a:r>
            <a:rPr lang="pl-PL" sz="1800" b="0" kern="1200" dirty="0">
              <a:latin typeface="Tw Cen MT" panose="020B0602020104020603" pitchFamily="34" charset="-18"/>
            </a:rPr>
            <a:t>40 mln m</a:t>
          </a:r>
          <a:r>
            <a:rPr lang="pl-PL" sz="1800" b="0" kern="1200" baseline="30000" dirty="0">
              <a:latin typeface="Tw Cen MT" panose="020B0602020104020603" pitchFamily="34" charset="-18"/>
            </a:rPr>
            <a:t>3</a:t>
          </a:r>
          <a:endParaRPr lang="pl-PL" sz="1800" b="0" kern="1200" dirty="0">
            <a:latin typeface="Tw Cen MT" panose="020B0602020104020603" pitchFamily="34" charset="-18"/>
          </a:endParaRPr>
        </a:p>
      </dsp:txBody>
      <dsp:txXfrm rot="-5400000">
        <a:off x="1670600" y="2408556"/>
        <a:ext cx="6780254" cy="775824"/>
      </dsp:txXfrm>
    </dsp:sp>
    <dsp:sp modelId="{1EF16F94-2579-4C17-A585-E82B7C26BF86}">
      <dsp:nvSpPr>
        <dsp:cNvPr id="0" name=""/>
        <dsp:cNvSpPr/>
      </dsp:nvSpPr>
      <dsp:spPr>
        <a:xfrm>
          <a:off x="141188" y="2259115"/>
          <a:ext cx="1529411" cy="1074705"/>
        </a:xfrm>
        <a:prstGeom prst="roundRect">
          <a:avLst/>
        </a:prstGeom>
        <a:solidFill>
          <a:srgbClr val="007614"/>
        </a:solidFill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w Cen MT" panose="020B0602020104020603" pitchFamily="34" charset="-18"/>
            </a:rPr>
            <a:t>Biogazu / biogazu rolniczego</a:t>
          </a:r>
        </a:p>
      </dsp:txBody>
      <dsp:txXfrm>
        <a:off x="193651" y="2311578"/>
        <a:ext cx="1424485" cy="969779"/>
      </dsp:txXfrm>
    </dsp:sp>
    <dsp:sp modelId="{EF7C9C89-CBFD-49BD-BB4C-F0EF53260F3C}">
      <dsp:nvSpPr>
        <dsp:cNvPr id="0" name=""/>
        <dsp:cNvSpPr/>
      </dsp:nvSpPr>
      <dsp:spPr>
        <a:xfrm rot="5400000">
          <a:off x="4651830" y="513796"/>
          <a:ext cx="859764" cy="6822224"/>
        </a:xfrm>
        <a:prstGeom prst="round2SameRect">
          <a:avLst/>
        </a:prstGeom>
        <a:noFill/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latin typeface="Tw Cen MT" panose="020B0602020104020603" pitchFamily="34" charset="-18"/>
            </a:rPr>
            <a:t>roczna wydajność wszystkich instalacji </a:t>
          </a:r>
          <a:r>
            <a:rPr lang="pl-PL" sz="1800" b="0" kern="1200" dirty="0">
              <a:latin typeface="Tw Cen MT" panose="020B0602020104020603" pitchFamily="34" charset="-18"/>
            </a:rPr>
            <a:t>nie przekracza </a:t>
          </a:r>
          <a:br>
            <a:rPr lang="pl-PL" sz="1800" b="0" kern="1200" dirty="0">
              <a:latin typeface="Tw Cen MT" panose="020B0602020104020603" pitchFamily="34" charset="-18"/>
            </a:rPr>
          </a:br>
          <a:r>
            <a:rPr lang="pl-PL" sz="1800" b="0" kern="1200" dirty="0">
              <a:latin typeface="Tw Cen MT" panose="020B0602020104020603" pitchFamily="34" charset="-18"/>
            </a:rPr>
            <a:t>20 mln m</a:t>
          </a:r>
          <a:r>
            <a:rPr lang="pl-PL" sz="1800" b="0" kern="1200" baseline="30000" dirty="0">
              <a:latin typeface="Tw Cen MT" panose="020B0602020104020603" pitchFamily="34" charset="-18"/>
            </a:rPr>
            <a:t>3</a:t>
          </a:r>
        </a:p>
      </dsp:txBody>
      <dsp:txXfrm rot="-5400000">
        <a:off x="1670600" y="3536996"/>
        <a:ext cx="6780254" cy="775824"/>
      </dsp:txXfrm>
    </dsp:sp>
    <dsp:sp modelId="{CD34647A-405A-4D45-B5C2-79170832D84A}">
      <dsp:nvSpPr>
        <dsp:cNvPr id="0" name=""/>
        <dsp:cNvSpPr/>
      </dsp:nvSpPr>
      <dsp:spPr>
        <a:xfrm>
          <a:off x="141188" y="3387556"/>
          <a:ext cx="1529411" cy="1074705"/>
        </a:xfrm>
        <a:prstGeom prst="roundRect">
          <a:avLst/>
        </a:prstGeom>
        <a:solidFill>
          <a:srgbClr val="007614"/>
        </a:solidFill>
        <a:ln w="25400" cap="flat" cmpd="sng" algn="ctr">
          <a:solidFill>
            <a:srgbClr val="0076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 err="1">
              <a:latin typeface="Tw Cen MT" panose="020B0602020104020603" pitchFamily="34" charset="-18"/>
            </a:rPr>
            <a:t>Biometanu</a:t>
          </a:r>
          <a:endParaRPr lang="pl-PL" sz="2000" kern="1200" dirty="0">
            <a:latin typeface="Tw Cen MT" panose="020B0602020104020603" pitchFamily="34" charset="-18"/>
          </a:endParaRPr>
        </a:p>
      </dsp:txBody>
      <dsp:txXfrm>
        <a:off x="193651" y="3440019"/>
        <a:ext cx="1424485" cy="969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6AB8F-FF36-4C1B-917D-886FB786A359}">
      <dsp:nvSpPr>
        <dsp:cNvPr id="0" name=""/>
        <dsp:cNvSpPr/>
      </dsp:nvSpPr>
      <dsp:spPr>
        <a:xfrm>
          <a:off x="2845688" y="552"/>
          <a:ext cx="2455870" cy="646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 err="1"/>
            <a:t>Autokonsumpcja</a:t>
          </a:r>
          <a:endParaRPr lang="pl-PL" sz="1600" kern="1200" dirty="0"/>
        </a:p>
      </dsp:txBody>
      <dsp:txXfrm>
        <a:off x="2864621" y="19485"/>
        <a:ext cx="2418004" cy="608542"/>
      </dsp:txXfrm>
    </dsp:sp>
    <dsp:sp modelId="{1AE89035-3EA1-4430-816F-0CC2D01079E2}">
      <dsp:nvSpPr>
        <dsp:cNvPr id="0" name=""/>
        <dsp:cNvSpPr/>
      </dsp:nvSpPr>
      <dsp:spPr>
        <a:xfrm rot="5400000">
          <a:off x="3952422" y="663120"/>
          <a:ext cx="242403" cy="2908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-5400000">
        <a:off x="3986360" y="687360"/>
        <a:ext cx="174529" cy="169682"/>
      </dsp:txXfrm>
    </dsp:sp>
    <dsp:sp modelId="{4DFAE3FE-D32D-459C-90C7-8093EBC4F924}">
      <dsp:nvSpPr>
        <dsp:cNvPr id="0" name=""/>
        <dsp:cNvSpPr/>
      </dsp:nvSpPr>
      <dsp:spPr>
        <a:xfrm>
          <a:off x="2845688" y="970164"/>
          <a:ext cx="2455870" cy="646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Przekazanie energii pozostałym PPE</a:t>
          </a:r>
        </a:p>
      </dsp:txBody>
      <dsp:txXfrm>
        <a:off x="2864621" y="989097"/>
        <a:ext cx="2418004" cy="608542"/>
      </dsp:txXfrm>
    </dsp:sp>
    <dsp:sp modelId="{08D7F0F2-6A67-46AF-9EB3-F6A0074D725F}">
      <dsp:nvSpPr>
        <dsp:cNvPr id="0" name=""/>
        <dsp:cNvSpPr/>
      </dsp:nvSpPr>
      <dsp:spPr>
        <a:xfrm rot="5400000">
          <a:off x="3952422" y="1632733"/>
          <a:ext cx="242403" cy="2908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140170"/>
                <a:satOff val="-3004"/>
                <a:lumOff val="15406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140170"/>
                <a:satOff val="-3004"/>
                <a:lumOff val="15406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140170"/>
                <a:satOff val="-3004"/>
                <a:lumOff val="154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-5400000">
        <a:off x="3986360" y="1656973"/>
        <a:ext cx="174529" cy="169682"/>
      </dsp:txXfrm>
    </dsp:sp>
    <dsp:sp modelId="{80ADB0B8-6949-40A3-B706-10BFCD95DC34}">
      <dsp:nvSpPr>
        <dsp:cNvPr id="0" name=""/>
        <dsp:cNvSpPr/>
      </dsp:nvSpPr>
      <dsp:spPr>
        <a:xfrm>
          <a:off x="2845688" y="1939777"/>
          <a:ext cx="2455870" cy="646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5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Oddanie energii </a:t>
          </a:r>
          <a:br>
            <a:rPr lang="pl-PL" sz="1600" kern="1200" dirty="0"/>
          </a:br>
          <a:r>
            <a:rPr lang="pl-PL" sz="1600" kern="1200" dirty="0"/>
            <a:t>do „wirtualnego magazynu”</a:t>
          </a:r>
        </a:p>
      </dsp:txBody>
      <dsp:txXfrm>
        <a:off x="2864621" y="1958710"/>
        <a:ext cx="2418004" cy="608542"/>
      </dsp:txXfrm>
    </dsp:sp>
    <dsp:sp modelId="{A4BA71A1-95C3-484D-BD0A-8C990E65BD48}">
      <dsp:nvSpPr>
        <dsp:cNvPr id="0" name=""/>
        <dsp:cNvSpPr/>
      </dsp:nvSpPr>
      <dsp:spPr>
        <a:xfrm rot="5400000">
          <a:off x="3952422" y="2602345"/>
          <a:ext cx="242403" cy="2908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280340"/>
                <a:satOff val="-6007"/>
                <a:lumOff val="30812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280340"/>
                <a:satOff val="-6007"/>
                <a:lumOff val="30812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280340"/>
                <a:satOff val="-6007"/>
                <a:lumOff val="3081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-5400000">
        <a:off x="3986360" y="2626585"/>
        <a:ext cx="174529" cy="169682"/>
      </dsp:txXfrm>
    </dsp:sp>
    <dsp:sp modelId="{83082E57-B422-4260-B51B-48B46AE16809}">
      <dsp:nvSpPr>
        <dsp:cNvPr id="0" name=""/>
        <dsp:cNvSpPr/>
      </dsp:nvSpPr>
      <dsp:spPr>
        <a:xfrm>
          <a:off x="2845688" y="2909389"/>
          <a:ext cx="2455870" cy="646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14045"/>
                <a:satOff val="-3415"/>
                <a:lumOff val="32886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214045"/>
                <a:satOff val="-3415"/>
                <a:lumOff val="32886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214045"/>
                <a:satOff val="-3415"/>
                <a:lumOff val="328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Pobranie energii </a:t>
          </a:r>
          <a:br>
            <a:rPr lang="pl-PL" sz="1600" kern="1200" dirty="0"/>
          </a:br>
          <a:r>
            <a:rPr lang="pl-PL" sz="1600" kern="1200" dirty="0"/>
            <a:t>z „wirtualnego magazynu”</a:t>
          </a:r>
        </a:p>
      </dsp:txBody>
      <dsp:txXfrm>
        <a:off x="2864621" y="2928322"/>
        <a:ext cx="2418004" cy="608542"/>
      </dsp:txXfrm>
    </dsp:sp>
    <dsp:sp modelId="{50DB82D3-DC67-4FE0-928D-A44AD3C70C5C}">
      <dsp:nvSpPr>
        <dsp:cNvPr id="0" name=""/>
        <dsp:cNvSpPr/>
      </dsp:nvSpPr>
      <dsp:spPr>
        <a:xfrm rot="5400000">
          <a:off x="3952422" y="3571958"/>
          <a:ext cx="242403" cy="29088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140170"/>
                <a:satOff val="-3004"/>
                <a:lumOff val="15406"/>
                <a:alphaOff val="0"/>
                <a:tint val="50000"/>
                <a:satMod val="300000"/>
              </a:schemeClr>
            </a:gs>
            <a:gs pos="35000">
              <a:schemeClr val="accent3">
                <a:shade val="90000"/>
                <a:hueOff val="140170"/>
                <a:satOff val="-3004"/>
                <a:lumOff val="15406"/>
                <a:alphaOff val="0"/>
                <a:tint val="37000"/>
                <a:satMod val="300000"/>
              </a:schemeClr>
            </a:gs>
            <a:gs pos="100000">
              <a:schemeClr val="accent3">
                <a:shade val="90000"/>
                <a:hueOff val="140170"/>
                <a:satOff val="-3004"/>
                <a:lumOff val="154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 rot="-5400000">
        <a:off x="3986360" y="3596198"/>
        <a:ext cx="174529" cy="169682"/>
      </dsp:txXfrm>
    </dsp:sp>
    <dsp:sp modelId="{C973E13C-AFC4-47B9-B77A-BB38CA6CD86D}">
      <dsp:nvSpPr>
        <dsp:cNvPr id="0" name=""/>
        <dsp:cNvSpPr/>
      </dsp:nvSpPr>
      <dsp:spPr>
        <a:xfrm>
          <a:off x="2845688" y="3879002"/>
          <a:ext cx="2455870" cy="646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07022"/>
                <a:satOff val="-1708"/>
                <a:lumOff val="16443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Zakup energii od sprzedawcy</a:t>
          </a:r>
        </a:p>
      </dsp:txBody>
      <dsp:txXfrm>
        <a:off x="2864621" y="3897935"/>
        <a:ext cx="2418004" cy="608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5E2DE-A1AA-49EE-AEDD-07DC8CB986B6}" type="datetimeFigureOut">
              <a:rPr lang="pl-PL" smtClean="0"/>
              <a:pPr/>
              <a:t>11.06.2026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473BE-6540-4BBD-AE33-24C847369D1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2663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16CDD-82ED-426B-A558-CF9D51A95750}" type="datetimeFigureOut">
              <a:rPr lang="pl-PL" smtClean="0"/>
              <a:pPr/>
              <a:t>11.06.2026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95B42-47D4-4A1C-8DDD-3EE2087E5E2D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04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95B42-47D4-4A1C-8DDD-3EE2087E5E2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97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6" y="5733256"/>
            <a:ext cx="8478478" cy="100811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6" y="1127389"/>
            <a:ext cx="2249429" cy="136550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4408" cy="1229880"/>
          </a:xfrm>
          <a:prstGeom prst="rect">
            <a:avLst/>
          </a:prstGeom>
        </p:spPr>
      </p:pic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38529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F02D-730C-47CF-A88D-A8989934DA30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FE89-EAFD-46A7-84E2-17435BFDB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10011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F02D-730C-47CF-A88D-A8989934DA30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FE89-EAFD-46A7-84E2-17435BFDB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5535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6" y="5733256"/>
            <a:ext cx="8478478" cy="1008112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492896"/>
            <a:ext cx="7772400" cy="1368152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pl-P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TYTUŁ PREZENTACJI</a:t>
            </a:r>
          </a:p>
        </p:txBody>
      </p:sp>
      <p:sp>
        <p:nvSpPr>
          <p:cNvPr id="1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41168"/>
            <a:ext cx="6400800" cy="1224136"/>
          </a:xfrm>
        </p:spPr>
        <p:txBody>
          <a:bodyPr>
            <a:normAutofit fontScale="92500" lnSpcReduction="1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IMIĘ I NAZWISKO AUTORA</a:t>
            </a:r>
          </a:p>
          <a:p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Miasto, data</a:t>
            </a:r>
          </a:p>
          <a:p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6" y="1127389"/>
            <a:ext cx="2249429" cy="136550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4408" cy="12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0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4408" cy="122988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6" y="5733256"/>
            <a:ext cx="8478478" cy="10081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14" y="1556792"/>
            <a:ext cx="3096000" cy="1879415"/>
          </a:xfrm>
          <a:prstGeom prst="rect">
            <a:avLst/>
          </a:prstGeom>
        </p:spPr>
      </p:pic>
      <p:sp>
        <p:nvSpPr>
          <p:cNvPr id="10" name="pole tekstowe 9"/>
          <p:cNvSpPr txBox="1"/>
          <p:nvPr userDrawn="1"/>
        </p:nvSpPr>
        <p:spPr>
          <a:xfrm>
            <a:off x="2483768" y="4437112"/>
            <a:ext cx="43204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infolinia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www.kowr.gov.pl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061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6" y="5733256"/>
            <a:ext cx="8478478" cy="1008112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492896"/>
            <a:ext cx="7772400" cy="1368152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pl-P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TYTUŁ PREZENTACJI</a:t>
            </a:r>
          </a:p>
        </p:txBody>
      </p:sp>
      <p:sp>
        <p:nvSpPr>
          <p:cNvPr id="1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41168"/>
            <a:ext cx="6400800" cy="1224136"/>
          </a:xfrm>
        </p:spPr>
        <p:txBody>
          <a:bodyPr>
            <a:normAutofit fontScale="92500" lnSpcReduction="10000"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IMIĘ I NAZWISKO AUTORA</a:t>
            </a:r>
          </a:p>
          <a:p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  <a:ea typeface="Verdana" panose="020B0604030504040204" pitchFamily="34" charset="0"/>
                <a:cs typeface="Verdana" panose="020B0604030504040204" pitchFamily="34" charset="0"/>
              </a:rPr>
              <a:t>Miasto, data</a:t>
            </a:r>
          </a:p>
          <a:p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6" y="1127389"/>
            <a:ext cx="2249429" cy="136550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4408" cy="12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4408" cy="122988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6" y="5733256"/>
            <a:ext cx="8478478" cy="100811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14" y="1556792"/>
            <a:ext cx="3096000" cy="1879415"/>
          </a:xfrm>
          <a:prstGeom prst="rect">
            <a:avLst/>
          </a:prstGeom>
        </p:spPr>
      </p:pic>
      <p:sp>
        <p:nvSpPr>
          <p:cNvPr id="10" name="pole tekstowe 9"/>
          <p:cNvSpPr txBox="1"/>
          <p:nvPr userDrawn="1"/>
        </p:nvSpPr>
        <p:spPr>
          <a:xfrm>
            <a:off x="2483768" y="4437112"/>
            <a:ext cx="43204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infolinia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www.kowr.gov.pl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313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2973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71556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69601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3666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F02D-730C-47CF-A88D-A8989934DA30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FE89-EAFD-46A7-84E2-17435BFDB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806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699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26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796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9796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9796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203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F02D-730C-47CF-A88D-A8989934DA30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FE89-EAFD-46A7-84E2-17435BFDB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13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F02D-730C-47CF-A88D-A8989934DA30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FE89-EAFD-46A7-84E2-17435BFDB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57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F02D-730C-47CF-A88D-A8989934DA30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FE89-EAFD-46A7-84E2-17435BFDB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15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F02D-730C-47CF-A88D-A8989934DA30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FE89-EAFD-46A7-84E2-17435BFDB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97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F02D-730C-47CF-A88D-A8989934DA30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FE89-EAFD-46A7-84E2-17435BFDB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062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F02D-730C-47CF-A88D-A8989934DA30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FE89-EAFD-46A7-84E2-17435BFDB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1019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F02D-730C-47CF-A88D-A8989934DA30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FE89-EAFD-46A7-84E2-17435BFDB8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67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0F02D-730C-47CF-A88D-A8989934DA30}" type="datetimeFigureOut">
              <a:rPr lang="pl-PL" smtClean="0"/>
              <a:t>11.06.2026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8FE89-EAFD-46A7-84E2-17435BFDB8F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 userDrawn="1"/>
        </p:nvSpPr>
        <p:spPr>
          <a:xfrm>
            <a:off x="457200" y="274638"/>
            <a:ext cx="8229600" cy="8601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3000" dirty="0"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ymbol zastępczy zawartości 2"/>
          <p:cNvSpPr txBox="1">
            <a:spLocks/>
          </p:cNvSpPr>
          <p:nvPr userDrawn="1"/>
        </p:nvSpPr>
        <p:spPr>
          <a:xfrm>
            <a:off x="457200" y="1916832"/>
            <a:ext cx="8229600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600" dirty="0">
              <a:latin typeface="Tw Cen MT" panose="020B0602020104020603" pitchFamily="34" charset="-18"/>
            </a:endParaRP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6" y="6237312"/>
            <a:ext cx="8478478" cy="50405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4616"/>
            <a:ext cx="1440000" cy="87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6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49" r:id="rId12"/>
    <p:sldLayoutId id="2147483658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 userDrawn="1"/>
        </p:nvSpPr>
        <p:spPr>
          <a:xfrm>
            <a:off x="457200" y="274638"/>
            <a:ext cx="8229600" cy="8601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l-PL" sz="3000" dirty="0">
              <a:latin typeface="Tw Cen MT" panose="020B0602020104020603" pitchFamily="34" charset="-18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 userDrawn="1"/>
        </p:nvSpPr>
        <p:spPr>
          <a:xfrm>
            <a:off x="457200" y="1916832"/>
            <a:ext cx="8229600" cy="38164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2600" dirty="0">
              <a:latin typeface="Tw Cen MT" panose="020B0602020104020603" pitchFamily="34" charset="-18"/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6" y="6237312"/>
            <a:ext cx="8478478" cy="50405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4616"/>
            <a:ext cx="1440000" cy="874144"/>
          </a:xfrm>
          <a:prstGeom prst="rect">
            <a:avLst/>
          </a:prstGeom>
        </p:spPr>
      </p:pic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466570" y="116632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TYTUŁ SLAJDU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z="2000" dirty="0"/>
              <a:t>Tekst prezentacji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230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r" defTabSz="914400" rtl="0" eaLnBrk="1" latinLnBrk="0" hangingPunct="1">
        <a:lnSpc>
          <a:spcPct val="15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Tw Cen MT" panose="020B0602020104020603" pitchFamily="34" charset="-1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w Cen MT" panose="020B06020201040206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03548" y="2708920"/>
            <a:ext cx="8064896" cy="2016224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Tw Cen MT" panose="020B0602020104020603" pitchFamily="34" charset="-18"/>
              </a:rPr>
              <a:t>Funkcja i rola spółdzielni energetycznych </a:t>
            </a:r>
            <a:br>
              <a:rPr lang="pl-PL" sz="3000" b="1" dirty="0">
                <a:latin typeface="Tw Cen MT" panose="020B0602020104020603" pitchFamily="34" charset="-18"/>
              </a:rPr>
            </a:br>
            <a:r>
              <a:rPr lang="pl-PL" sz="3000" b="1" dirty="0">
                <a:latin typeface="Tw Cen MT" panose="020B0602020104020603" pitchFamily="34" charset="-18"/>
              </a:rPr>
              <a:t>na obszarach wiejskich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899592" y="5013176"/>
            <a:ext cx="7272808" cy="936104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latin typeface="Tw Cen MT" panose="020B0602020104020603" pitchFamily="34" charset="-18"/>
                <a:cs typeface="Arial" panose="020B0604020202020204" pitchFamily="34" charset="0"/>
              </a:rPr>
              <a:t>Paulina Szadkowska</a:t>
            </a:r>
          </a:p>
          <a:p>
            <a:r>
              <a:rPr lang="pl-PL" dirty="0">
                <a:latin typeface="Tw Cen MT" panose="020B0602020104020603" pitchFamily="34" charset="-18"/>
                <a:cs typeface="Arial" panose="020B0604020202020204" pitchFamily="34" charset="0"/>
              </a:rPr>
              <a:t>p.o. Kierownik Wydziału Społeczności Energetycznych</a:t>
            </a:r>
          </a:p>
          <a:p>
            <a:r>
              <a:rPr lang="pl-PL" dirty="0">
                <a:latin typeface="Tw Cen MT" panose="020B0602020104020603" pitchFamily="34" charset="-18"/>
                <a:cs typeface="Arial" panose="020B0604020202020204" pitchFamily="34" charset="0"/>
              </a:rPr>
              <a:t>Departament Innowacji KOWR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063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pl-PL" sz="2700" dirty="0"/>
              <a:t>Spółdzielnie energetyczne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15589"/>
            <a:ext cx="8291264" cy="476573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200" dirty="0"/>
              <a:t>Aktualnie w wykazie znajdują się </a:t>
            </a:r>
            <a:r>
              <a:rPr lang="pl-PL" sz="2200" b="1" dirty="0">
                <a:solidFill>
                  <a:srgbClr val="007614"/>
                </a:solidFill>
              </a:rPr>
              <a:t>742 spółdzielnie energetyczne</a:t>
            </a:r>
            <a:r>
              <a:rPr lang="pl-PL" sz="2200" dirty="0">
                <a:solidFill>
                  <a:srgbClr val="007614"/>
                </a:solidFill>
              </a:rPr>
              <a:t>*</a:t>
            </a:r>
            <a:r>
              <a:rPr lang="pl-PL" sz="2200" dirty="0"/>
              <a:t>, zrzeszające łącznie </a:t>
            </a:r>
            <a:r>
              <a:rPr lang="pl-PL" sz="2200" b="1" dirty="0"/>
              <a:t>1962 członków</a:t>
            </a:r>
            <a:r>
              <a:rPr lang="pl-PL" sz="2200" dirty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  <a:tabLst>
                <a:tab pos="179388" algn="l"/>
              </a:tabLst>
            </a:pPr>
            <a:r>
              <a:rPr lang="pl-PL" sz="2200" dirty="0"/>
              <a:t>Do spółdzielni energetycznych należy łącznie </a:t>
            </a:r>
            <a:r>
              <a:rPr lang="pl-PL" sz="2200" b="1" dirty="0"/>
              <a:t>3121 instalacji OZE</a:t>
            </a:r>
            <a:r>
              <a:rPr lang="pl-PL" sz="2200" dirty="0"/>
              <a:t>:</a:t>
            </a:r>
          </a:p>
          <a:p>
            <a:pPr marL="627063" indent="-268288">
              <a:spcBef>
                <a:spcPts val="0"/>
              </a:spcBef>
            </a:pPr>
            <a:r>
              <a:rPr lang="pl-PL" b="1" dirty="0"/>
              <a:t>3099 instalacji fotowoltaicznych</a:t>
            </a:r>
            <a:r>
              <a:rPr lang="pl-PL" dirty="0"/>
              <a:t> o łącznej mocy </a:t>
            </a:r>
            <a:r>
              <a:rPr lang="pl-PL" b="1" dirty="0"/>
              <a:t>438,68 </a:t>
            </a:r>
            <a:r>
              <a:rPr lang="pl-PL" b="1" dirty="0" err="1"/>
              <a:t>MW</a:t>
            </a:r>
            <a:r>
              <a:rPr lang="pl-PL" b="1" baseline="-25000" dirty="0" err="1"/>
              <a:t>e</a:t>
            </a:r>
            <a:r>
              <a:rPr lang="pl-PL" b="1" dirty="0"/>
              <a:t>,</a:t>
            </a:r>
            <a:endParaRPr lang="pl-PL" dirty="0"/>
          </a:p>
          <a:p>
            <a:pPr marL="627063" indent="-268288">
              <a:spcBef>
                <a:spcPts val="0"/>
              </a:spcBef>
            </a:pPr>
            <a:r>
              <a:rPr lang="pl-PL" b="1" dirty="0"/>
              <a:t>15 elektrowni wiatrowych </a:t>
            </a:r>
            <a:r>
              <a:rPr lang="pl-PL" dirty="0"/>
              <a:t>o łącznej mocy </a:t>
            </a:r>
            <a:r>
              <a:rPr lang="pl-PL" b="1" dirty="0"/>
              <a:t>12,81 </a:t>
            </a:r>
            <a:r>
              <a:rPr lang="pl-PL" b="1" dirty="0" err="1"/>
              <a:t>MW</a:t>
            </a:r>
            <a:r>
              <a:rPr lang="pl-PL" b="1" baseline="-25000" dirty="0" err="1"/>
              <a:t>e</a:t>
            </a:r>
            <a:r>
              <a:rPr lang="pl-PL" b="1" dirty="0"/>
              <a:t>,</a:t>
            </a:r>
          </a:p>
          <a:p>
            <a:pPr marL="627063" indent="-268288">
              <a:spcBef>
                <a:spcPts val="0"/>
              </a:spcBef>
            </a:pPr>
            <a:r>
              <a:rPr lang="pl-PL" b="1" dirty="0"/>
              <a:t>5 biogazowni </a:t>
            </a:r>
            <a:r>
              <a:rPr lang="pl-PL" dirty="0"/>
              <a:t>o łącznej mocy </a:t>
            </a:r>
            <a:r>
              <a:rPr lang="pl-PL" b="1" dirty="0"/>
              <a:t>3,47 </a:t>
            </a:r>
            <a:r>
              <a:rPr lang="pl-PL" b="1" dirty="0" err="1"/>
              <a:t>MW</a:t>
            </a:r>
            <a:r>
              <a:rPr lang="pl-PL" b="1" baseline="-25000" dirty="0" err="1"/>
              <a:t>e</a:t>
            </a:r>
            <a:r>
              <a:rPr lang="pl-PL" b="1" dirty="0"/>
              <a:t>,</a:t>
            </a:r>
          </a:p>
          <a:p>
            <a:pPr marL="627063" indent="-268288">
              <a:spcBef>
                <a:spcPts val="0"/>
              </a:spcBef>
            </a:pPr>
            <a:r>
              <a:rPr lang="pl-PL" b="1" dirty="0"/>
              <a:t>1 elektrownia wodna o mocy 0,22 </a:t>
            </a:r>
            <a:r>
              <a:rPr lang="pl-PL" b="1" dirty="0" err="1"/>
              <a:t>MW</a:t>
            </a:r>
            <a:r>
              <a:rPr lang="pl-PL" b="1" baseline="-25000" dirty="0" err="1"/>
              <a:t>e</a:t>
            </a:r>
            <a:r>
              <a:rPr lang="pl-PL" b="1" dirty="0"/>
              <a:t>,</a:t>
            </a:r>
          </a:p>
          <a:p>
            <a:pPr marL="627063" indent="-268288">
              <a:spcBef>
                <a:spcPts val="0"/>
              </a:spcBef>
            </a:pPr>
            <a:r>
              <a:rPr lang="pl-PL" b="1" dirty="0"/>
              <a:t>agregaty ORC </a:t>
            </a:r>
            <a:r>
              <a:rPr lang="pl-PL" dirty="0"/>
              <a:t>wykorzystujące ciepło z kotłów na biomasę do produkcji energii elektrycznej</a:t>
            </a:r>
            <a:r>
              <a:rPr lang="pl-PL" b="1" dirty="0"/>
              <a:t> – 1 instalacja </a:t>
            </a:r>
            <a:r>
              <a:rPr lang="pl-PL" dirty="0"/>
              <a:t>o mocy </a:t>
            </a:r>
            <a:r>
              <a:rPr lang="pl-PL" b="1" dirty="0"/>
              <a:t>0,29 </a:t>
            </a:r>
            <a:r>
              <a:rPr lang="pl-PL" b="1" dirty="0" err="1"/>
              <a:t>MW</a:t>
            </a:r>
            <a:r>
              <a:rPr lang="pl-PL" b="1" baseline="-25000" dirty="0" err="1"/>
              <a:t>e</a:t>
            </a:r>
            <a:r>
              <a:rPr lang="pl-PL" b="1" dirty="0"/>
              <a:t>.</a:t>
            </a:r>
          </a:p>
          <a:p>
            <a:pPr marL="358775" indent="0">
              <a:spcBef>
                <a:spcPts val="0"/>
              </a:spcBef>
              <a:buNone/>
            </a:pPr>
            <a:endParaRPr lang="pl-PL" b="1" dirty="0"/>
          </a:p>
          <a:p>
            <a:pPr marL="358775" indent="0" algn="ctr">
              <a:spcBef>
                <a:spcPts val="0"/>
              </a:spcBef>
              <a:buNone/>
            </a:pPr>
            <a:r>
              <a:rPr lang="pl-PL" dirty="0"/>
              <a:t>Wszystkie spółdzielnie energetyczne prowadzą działalność </a:t>
            </a:r>
            <a:br>
              <a:rPr lang="pl-PL" dirty="0"/>
            </a:br>
            <a:r>
              <a:rPr lang="pl-PL" dirty="0"/>
              <a:t>w zakresie wytwarzania energii elektrycznej.</a:t>
            </a:r>
          </a:p>
          <a:p>
            <a:pPr marL="358775" indent="0">
              <a:spcBef>
                <a:spcPts val="0"/>
              </a:spcBef>
              <a:buNone/>
            </a:pP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57200" y="6381328"/>
            <a:ext cx="3114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dane wg stanu na dzień 08.06.2026 r.</a:t>
            </a:r>
          </a:p>
        </p:txBody>
      </p:sp>
    </p:spTree>
    <p:extLst>
      <p:ext uri="{BB962C8B-B14F-4D97-AF65-F5344CB8AC3E}">
        <p14:creationId xmlns:p14="http://schemas.microsoft.com/office/powerpoint/2010/main" val="244322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95" y="332561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700" dirty="0"/>
              <a:t>Spółdzielnie energetyczne w Polsce</a:t>
            </a:r>
            <a:br>
              <a:rPr lang="pl-PL" sz="2700" dirty="0"/>
            </a:br>
            <a:r>
              <a:rPr lang="pl-PL" sz="2000" dirty="0"/>
              <a:t>wg obszaru działalności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B7988D9-7E3B-FC53-587C-317B3D2513B0}"/>
              </a:ext>
            </a:extLst>
          </p:cNvPr>
          <p:cNvSpPr txBox="1"/>
          <p:nvPr/>
        </p:nvSpPr>
        <p:spPr>
          <a:xfrm>
            <a:off x="611559" y="6094552"/>
            <a:ext cx="52275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9 spółdzielni energetycznych prowadzi działalność na obszarze dwóch województw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dane wg stanu na dzień 08.06.2026 r.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8A50A6D-F5A4-6F68-ED2E-1F51311F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2050"/>
            <a:ext cx="6697450" cy="41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7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8CDA3B-6E71-F562-95C2-E061E623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800" dirty="0"/>
              <a:t>Przepływ energii </a:t>
            </a:r>
            <a:br>
              <a:rPr lang="pl-PL" sz="2800" dirty="0"/>
            </a:br>
            <a:r>
              <a:rPr lang="pl-PL" sz="2800" dirty="0"/>
              <a:t>w spółdzielni energetycznej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95B2A755-77B4-80E7-AEF7-5FCB4586686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4701676"/>
              </p:ext>
            </p:extLst>
          </p:nvPr>
        </p:nvGraphicFramePr>
        <p:xfrm>
          <a:off x="457200" y="1600200"/>
          <a:ext cx="81472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087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2A95C-6499-21CE-C4AB-D46A0FC4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800" dirty="0"/>
              <a:t>Spółdzielnie energetyczne zakładane</a:t>
            </a:r>
            <a:br>
              <a:rPr lang="pl-PL" sz="2800" dirty="0"/>
            </a:br>
            <a:r>
              <a:rPr lang="pl-PL" sz="2800" dirty="0"/>
              <a:t> przez przedsiębiorców – lokalne firmy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B22AE8-D35A-5348-08EF-D9AC6BBCA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dirty="0"/>
              <a:t>Dlaczego powstają?</a:t>
            </a:r>
          </a:p>
          <a:p>
            <a:pPr marL="0" indent="0">
              <a:buNone/>
            </a:pPr>
            <a:r>
              <a:rPr lang="pl-PL" sz="2200" dirty="0"/>
              <a:t>• obniżenie kosztów energii w firmach i zakładach produkcyjnych,</a:t>
            </a:r>
          </a:p>
          <a:p>
            <a:pPr marL="0" indent="0">
              <a:buNone/>
            </a:pPr>
            <a:r>
              <a:rPr lang="pl-PL" sz="2200" dirty="0"/>
              <a:t>• lepsza konkurencyjność dzięki niższym rachunkom,</a:t>
            </a:r>
          </a:p>
          <a:p>
            <a:pPr marL="0" indent="0">
              <a:buNone/>
            </a:pPr>
            <a:r>
              <a:rPr lang="pl-PL" sz="2200" dirty="0"/>
              <a:t>• możliwość wspólnego inwestowania w instalacje OZE,</a:t>
            </a:r>
          </a:p>
          <a:p>
            <a:pPr marL="0" indent="0">
              <a:buNone/>
            </a:pPr>
            <a:r>
              <a:rPr lang="pl-PL" sz="2200" dirty="0"/>
              <a:t>• wykorzystanie instalacji wytwórczych, np. paneli fotowoltaicznych,             które trafiły do systemu net-billing.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200" dirty="0"/>
              <a:t>Motywacja: ekonomia skali i wzmacnianie lokalnego biznesu.</a:t>
            </a:r>
          </a:p>
        </p:txBody>
      </p:sp>
    </p:spTree>
    <p:extLst>
      <p:ext uri="{BB962C8B-B14F-4D97-AF65-F5344CB8AC3E}">
        <p14:creationId xmlns:p14="http://schemas.microsoft.com/office/powerpoint/2010/main" val="353396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700" dirty="0"/>
              <a:t>Korzyści dla spółdzielni energetycznej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075240" cy="4464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200" dirty="0">
                <a:solidFill>
                  <a:srgbClr val="007614"/>
                </a:solidFill>
              </a:rPr>
              <a:t>Główne korzyści </a:t>
            </a:r>
            <a:r>
              <a:rPr lang="pl-PL" sz="2200" dirty="0"/>
              <a:t>dla spółdzielni energetycznych:</a:t>
            </a:r>
          </a:p>
          <a:p>
            <a:r>
              <a:rPr lang="pl-PL" sz="2200" dirty="0"/>
              <a:t>rozliczenie spółdzielni energetycznych z zastosowaniem </a:t>
            </a:r>
            <a:r>
              <a:rPr lang="pl-PL" sz="2200" dirty="0">
                <a:solidFill>
                  <a:srgbClr val="007614"/>
                </a:solidFill>
              </a:rPr>
              <a:t>systemu „opustu” </a:t>
            </a:r>
            <a:r>
              <a:rPr lang="pl-PL" sz="2200" dirty="0"/>
              <a:t>(</a:t>
            </a:r>
            <a:r>
              <a:rPr lang="pl-PL" sz="2200" i="1" dirty="0"/>
              <a:t>z 1 MWh energii elektrycznej wprowadzonej do sieci będzie można pobrać 0,6 MWh</a:t>
            </a:r>
            <a:r>
              <a:rPr lang="pl-PL" sz="2200" dirty="0"/>
              <a:t>),</a:t>
            </a:r>
          </a:p>
          <a:p>
            <a:r>
              <a:rPr lang="pl-PL" sz="2200" dirty="0">
                <a:solidFill>
                  <a:srgbClr val="007614"/>
                </a:solidFill>
              </a:rPr>
              <a:t>niższe koszty pozyskania energii</a:t>
            </a:r>
            <a:r>
              <a:rPr lang="pl-PL" sz="2200" dirty="0"/>
              <a:t> przez członków spółdzielni energetycznych (</a:t>
            </a:r>
            <a:r>
              <a:rPr lang="pl-PL" sz="2200" i="1" dirty="0"/>
              <a:t>zwolnienie z opłaty dystrybucyjnej, opłaty rozliczeniowej, opłaty OZE, opłaty </a:t>
            </a:r>
            <a:r>
              <a:rPr lang="pl-PL" sz="2200" i="1" dirty="0" err="1"/>
              <a:t>mocowej</a:t>
            </a:r>
            <a:r>
              <a:rPr lang="pl-PL" sz="2200" i="1" dirty="0"/>
              <a:t>, opłaty kogeneracyjnej),</a:t>
            </a:r>
          </a:p>
          <a:p>
            <a:r>
              <a:rPr lang="pl-PL" sz="2200" dirty="0">
                <a:solidFill>
                  <a:srgbClr val="007614"/>
                </a:solidFill>
              </a:rPr>
              <a:t>zwolnienie od podatku akcyzowego</a:t>
            </a:r>
            <a:r>
              <a:rPr lang="pl-PL" sz="2200" dirty="0"/>
              <a:t>, pod warunkiem że łączna moc zainstalowana elektryczna wszystkich instalacji odnawialnego źródła energii spółdzielni energetycznej nie przekracza 1 MW.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67544" y="6237312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54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r>
              <a:rPr lang="pl-PL" sz="2700" dirty="0"/>
              <a:t>Obowiązki spółdzielni energetycznych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200" dirty="0">
                <a:solidFill>
                  <a:srgbClr val="007614"/>
                </a:solidFill>
              </a:rPr>
              <a:t>Spółdzielnia energetyczna</a:t>
            </a:r>
            <a:r>
              <a:rPr lang="pl-PL" sz="2200" dirty="0"/>
              <a:t>, która uzyskała zatwierdzenie w wykazie spółdzielni energetycznych jest zobowiązana: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7614"/>
                </a:solidFill>
              </a:rPr>
              <a:t>prowadzić dokumentację </a:t>
            </a:r>
            <a:r>
              <a:rPr lang="pl-PL" sz="2200" dirty="0"/>
              <a:t>dotyczącą ilości energii (energii elektrycznej, biogazu, biogazu rolniczego, biometanu lub ciepła), wytworzonej i zużytej przez członków spółdzielni energetycznej,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7614"/>
                </a:solidFill>
              </a:rPr>
              <a:t>przekazywać</a:t>
            </a:r>
            <a:r>
              <a:rPr lang="pl-PL" sz="2200" dirty="0"/>
              <a:t> Dyrektorowi Generalnemu KOWR </a:t>
            </a:r>
            <a:r>
              <a:rPr lang="pl-PL" sz="2200" dirty="0">
                <a:solidFill>
                  <a:srgbClr val="007614"/>
                </a:solidFill>
              </a:rPr>
              <a:t>sprawozdania roczne</a:t>
            </a:r>
            <a:r>
              <a:rPr lang="pl-PL" sz="2200" dirty="0"/>
              <a:t> z prowadzonej działalności (</a:t>
            </a:r>
            <a:r>
              <a:rPr lang="pl-PL" sz="2200" i="1" dirty="0"/>
              <a:t>w terminie 60 dni od dnia zakończenia roku kalendarzowego</a:t>
            </a:r>
            <a:r>
              <a:rPr lang="pl-PL" sz="2200" dirty="0"/>
              <a:t>),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7614"/>
                </a:solidFill>
              </a:rPr>
              <a:t>dokonywać</a:t>
            </a:r>
            <a:r>
              <a:rPr lang="pl-PL" sz="2200" dirty="0"/>
              <a:t> </a:t>
            </a:r>
            <a:r>
              <a:rPr lang="pl-PL" sz="2200" dirty="0">
                <a:solidFill>
                  <a:srgbClr val="007614"/>
                </a:solidFill>
              </a:rPr>
              <a:t>aktualizacji danych </a:t>
            </a:r>
            <a:r>
              <a:rPr lang="pl-PL" sz="2200" dirty="0"/>
              <a:t>zawartych we wniosku </a:t>
            </a:r>
            <a:br>
              <a:rPr lang="pl-PL" sz="2200" dirty="0"/>
            </a:br>
            <a:r>
              <a:rPr lang="pl-PL" sz="2200" dirty="0"/>
              <a:t>o zmieszczeniu danych w wykazie spółdzielni energetycznej,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200" dirty="0">
                <a:solidFill>
                  <a:srgbClr val="007614"/>
                </a:solidFill>
              </a:rPr>
              <a:t>poddawać się czynnościom kontrolnym</a:t>
            </a:r>
            <a:r>
              <a:rPr lang="pl-PL" sz="2200" dirty="0"/>
              <a:t>, przeprowadzanym przez KOWR.</a:t>
            </a:r>
          </a:p>
        </p:txBody>
      </p:sp>
    </p:spTree>
    <p:extLst>
      <p:ext uri="{BB962C8B-B14F-4D97-AF65-F5344CB8AC3E}">
        <p14:creationId xmlns:p14="http://schemas.microsoft.com/office/powerpoint/2010/main" val="181414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51104" cy="9361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800" dirty="0"/>
              <a:t>Działania wspierające rozwój OZE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62684"/>
            <a:ext cx="5904656" cy="4988060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pl-PL" dirty="0"/>
              <a:t>KOWR prowadzi </a:t>
            </a:r>
            <a:r>
              <a:rPr lang="pl-PL" b="1" dirty="0"/>
              <a:t>działania wspierające rozwój odnawialnych źródeł energii na obszarach wiejskich</a:t>
            </a:r>
            <a:r>
              <a:rPr lang="pl-PL" dirty="0"/>
              <a:t>, w ramach których realizuje:</a:t>
            </a:r>
          </a:p>
          <a:p>
            <a:pPr>
              <a:spcAft>
                <a:spcPts val="600"/>
              </a:spcAft>
            </a:pPr>
            <a:r>
              <a:rPr lang="pl-PL" b="1" dirty="0"/>
              <a:t>szkolenia on-line </a:t>
            </a:r>
            <a:r>
              <a:rPr lang="pl-PL" dirty="0"/>
              <a:t>dotyczące zakładania </a:t>
            </a:r>
            <a:br>
              <a:rPr lang="pl-PL" dirty="0"/>
            </a:br>
            <a:r>
              <a:rPr lang="pl-PL" dirty="0"/>
              <a:t>i funkcjonowania spółdzielni energetycznych</a:t>
            </a:r>
          </a:p>
          <a:p>
            <a:r>
              <a:rPr lang="pl-PL" b="1" dirty="0"/>
              <a:t>szkolenia stacjonarne </a:t>
            </a:r>
            <a:r>
              <a:rPr lang="pl-PL" dirty="0"/>
              <a:t>z zakresu spółdzielni energetycznych i biogazowni rolniczych,</a:t>
            </a:r>
          </a:p>
          <a:p>
            <a:r>
              <a:rPr lang="pl-PL" b="1" dirty="0"/>
              <a:t>kampanie informacyjno-promocyjne </a:t>
            </a:r>
            <a:br>
              <a:rPr lang="pl-PL" dirty="0"/>
            </a:br>
            <a:r>
              <a:rPr lang="pl-PL" dirty="0"/>
              <a:t>w telewizji i Internecie.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762684"/>
            <a:ext cx="2376955" cy="13312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4789347"/>
            <a:ext cx="2369538" cy="133124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BCC8778-7345-E71C-0EA3-A9B9BAEC5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07161"/>
            <a:ext cx="2370660" cy="146895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3315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51104" cy="936104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l-PL" b="1" dirty="0">
                <a:solidFill>
                  <a:srgbClr val="0D7E34"/>
                </a:solidFill>
              </a:rPr>
              <a:t>www.energiazrolnictwa.pl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11" y="1887979"/>
            <a:ext cx="2248214" cy="12574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418FE68-03C1-1145-6452-23EE24995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398753"/>
            <a:ext cx="4012552" cy="22492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3E5A894-9419-EB6D-7EC5-4FE359F7B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32" y="3764673"/>
            <a:ext cx="4015631" cy="2249207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7A3E794-1BF9-BCD2-D8E7-FEF3E52A8704}"/>
              </a:ext>
            </a:extLst>
          </p:cNvPr>
          <p:cNvSpPr txBox="1"/>
          <p:nvPr/>
        </p:nvSpPr>
        <p:spPr>
          <a:xfrm>
            <a:off x="4515979" y="3981335"/>
            <a:ext cx="45763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latin typeface="Tw Cen MT" panose="020B0602020104020603" pitchFamily="34" charset="-18"/>
              </a:rPr>
              <a:t>1. Funkcjonowanie spółdzielni energetycznych </a:t>
            </a:r>
          </a:p>
          <a:p>
            <a:r>
              <a:rPr lang="pl-PL" sz="1600" dirty="0">
                <a:latin typeface="Tw Cen MT" panose="020B0602020104020603" pitchFamily="34" charset="-18"/>
              </a:rPr>
              <a:t>    na terenach gmin wiejskich i miejsko-wiejskich</a:t>
            </a:r>
          </a:p>
          <a:p>
            <a:endParaRPr lang="pl-PL" sz="1600" dirty="0">
              <a:latin typeface="Tw Cen MT" panose="020B0602020104020603" pitchFamily="34" charset="-18"/>
            </a:endParaRPr>
          </a:p>
          <a:p>
            <a:r>
              <a:rPr lang="pl-PL" sz="1600" dirty="0">
                <a:latin typeface="Tw Cen MT" panose="020B0602020104020603" pitchFamily="34" charset="-18"/>
              </a:rPr>
              <a:t>2. Modele rozliczeń wewnątrz spółdzielni </a:t>
            </a:r>
          </a:p>
          <a:p>
            <a:r>
              <a:rPr lang="pl-PL" sz="1600" dirty="0">
                <a:latin typeface="Tw Cen MT" panose="020B0602020104020603" pitchFamily="34" charset="-18"/>
              </a:rPr>
              <a:t>    energetycznych</a:t>
            </a:r>
          </a:p>
          <a:p>
            <a:endParaRPr lang="pl-PL" sz="1600" dirty="0">
              <a:latin typeface="Tw Cen MT" panose="020B0602020104020603" pitchFamily="34" charset="-18"/>
            </a:endParaRPr>
          </a:p>
          <a:p>
            <a:r>
              <a:rPr lang="pl-PL" sz="1600" dirty="0">
                <a:latin typeface="Tw Cen MT" panose="020B0602020104020603" pitchFamily="34" charset="-18"/>
              </a:rPr>
              <a:t>3. Relacje z przedstawicielami rynku energii</a:t>
            </a:r>
          </a:p>
        </p:txBody>
      </p:sp>
      <p:sp>
        <p:nvSpPr>
          <p:cNvPr id="14" name="AutoShape 2" descr="#ENERGIAZROLNICTWA">
            <a:extLst>
              <a:ext uri="{FF2B5EF4-FFF2-40B4-BE49-F238E27FC236}">
                <a16:creationId xmlns:a16="http://schemas.microsoft.com/office/drawing/2014/main" id="{C13C7A78-3DF7-07A1-E9B0-EBF2CD7834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2719388"/>
            <a:ext cx="21907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4289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168352"/>
          </a:xfrm>
        </p:spPr>
        <p:txBody>
          <a:bodyPr>
            <a:normAutofit/>
          </a:bodyPr>
          <a:lstStyle/>
          <a:p>
            <a:r>
              <a:rPr lang="pl-PL" sz="3200" b="1" dirty="0"/>
              <a:t>Dziękuję za uwagę</a:t>
            </a:r>
          </a:p>
          <a:p>
            <a:endParaRPr lang="pl-PL" dirty="0"/>
          </a:p>
          <a:p>
            <a:r>
              <a:rPr lang="pl-PL" dirty="0"/>
              <a:t>Infolinia KOWR</a:t>
            </a:r>
          </a:p>
          <a:p>
            <a:r>
              <a:rPr lang="pl-PL" b="1" dirty="0"/>
              <a:t>tel. 22 376 76 76</a:t>
            </a:r>
          </a:p>
          <a:p>
            <a:endParaRPr lang="pl-PL" dirty="0"/>
          </a:p>
          <a:p>
            <a:r>
              <a:rPr lang="pl-PL" dirty="0"/>
              <a:t>Strona internetowa KOWR</a:t>
            </a:r>
          </a:p>
          <a:p>
            <a:r>
              <a:rPr lang="pl-PL" dirty="0"/>
              <a:t> </a:t>
            </a:r>
            <a:r>
              <a:rPr lang="pl-PL" b="1" dirty="0"/>
              <a:t>www.gov.pl/web/kowr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884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l-PL" sz="2700" dirty="0"/>
              <a:t>Definicja spółdzielni energetycznej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5880" y="1628800"/>
            <a:ext cx="8280920" cy="453650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pl-PL" sz="2200" b="1" dirty="0">
                <a:solidFill>
                  <a:srgbClr val="0D7E34"/>
                </a:solidFill>
              </a:rPr>
              <a:t>Spółdzielnia energetyczna </a:t>
            </a:r>
            <a:r>
              <a:rPr lang="pl-PL" sz="2200" dirty="0"/>
              <a:t>– spółdzielnia w rozumieniu art. 1 § 1 ustawy – Prawo spółdzielcze albo spółdzielnia rolników w rozumieniu art. 4 ust. 1 ustawy o spółdzielniach rolników, których przedmiotem działalności jest:</a:t>
            </a:r>
          </a:p>
          <a:p>
            <a:pPr algn="just">
              <a:spcAft>
                <a:spcPts val="600"/>
              </a:spcAft>
            </a:pPr>
            <a:r>
              <a:rPr lang="pl-PL" sz="2200" b="1" dirty="0">
                <a:solidFill>
                  <a:srgbClr val="007614"/>
                </a:solidFill>
              </a:rPr>
              <a:t>wytwarzanie</a:t>
            </a:r>
            <a:r>
              <a:rPr lang="pl-PL" sz="2200" dirty="0"/>
              <a:t> energii elektrycznej lub biogazu, lub biogazu rolniczego, lub biometanu, lub ciepła w instalacjach odnawialnego źródła energii, </a:t>
            </a:r>
          </a:p>
          <a:p>
            <a:pPr algn="just">
              <a:spcAft>
                <a:spcPts val="600"/>
              </a:spcAft>
            </a:pPr>
            <a:r>
              <a:rPr lang="pl-PL" sz="2200" b="1" dirty="0">
                <a:solidFill>
                  <a:srgbClr val="007614"/>
                </a:solidFill>
              </a:rPr>
              <a:t>obrót</a:t>
            </a:r>
            <a:r>
              <a:rPr lang="pl-PL" sz="2200" b="1" dirty="0"/>
              <a:t> </a:t>
            </a:r>
            <a:r>
              <a:rPr lang="pl-PL" sz="2200" dirty="0"/>
              <a:t>nimi lub </a:t>
            </a:r>
          </a:p>
          <a:p>
            <a:pPr algn="just">
              <a:spcAft>
                <a:spcPts val="600"/>
              </a:spcAft>
            </a:pPr>
            <a:r>
              <a:rPr lang="pl-PL" sz="2200" dirty="0"/>
              <a:t>ich </a:t>
            </a:r>
            <a:r>
              <a:rPr lang="pl-PL" sz="2200" b="1" dirty="0">
                <a:solidFill>
                  <a:srgbClr val="007614"/>
                </a:solidFill>
              </a:rPr>
              <a:t>magazynowanie</a:t>
            </a:r>
            <a:r>
              <a:rPr lang="pl-PL" sz="2200" dirty="0"/>
              <a:t>, 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pl-PL" sz="2200" dirty="0"/>
              <a:t>dokonywane w ramach działalności prowadzonej </a:t>
            </a:r>
            <a:r>
              <a:rPr lang="pl-PL" sz="2200" u="sng" dirty="0"/>
              <a:t>wyłącznie na rzecz tych spółdzielni oraz ich członków</a:t>
            </a:r>
            <a:r>
              <a:rPr lang="pl-PL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12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310294"/>
            <a:ext cx="6779096" cy="891833"/>
          </a:xfrm>
        </p:spPr>
        <p:txBody>
          <a:bodyPr>
            <a:normAutofit fontScale="90000"/>
          </a:bodyPr>
          <a:lstStyle/>
          <a:p>
            <a:r>
              <a:rPr lang="pl-PL" dirty="0"/>
              <a:t>Obszar działalności spółdzielni energetycznej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100" y="3778804"/>
            <a:ext cx="2548180" cy="2520208"/>
          </a:xfrm>
          <a:prstGeom prst="rect">
            <a:avLst/>
          </a:prstGeom>
        </p:spPr>
      </p:pic>
      <p:sp>
        <p:nvSpPr>
          <p:cNvPr id="14" name="pole tekstowe 10"/>
          <p:cNvSpPr txBox="1"/>
          <p:nvPr/>
        </p:nvSpPr>
        <p:spPr>
          <a:xfrm>
            <a:off x="311250" y="1556792"/>
            <a:ext cx="4788024" cy="4119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Teren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D7E3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gminy wiejskiej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0D7E3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lub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D7E3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gminy miejsko-wiejskiej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Obszar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D7E3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nie więcej niż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761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3 gmin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wiejskich lub miejsko-wiejskich bezpośrednio sąsiadujących ze sobą.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Obszar jednego operatora systemu dystrybucyjnego elektroenergetycznego, sieci dystrybucyjnej gazowej lub ciepłowniczej.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Jeden sprzedawca energii elektrycznej dla wszystkich członków spółdzielni energetycznej.</a:t>
            </a:r>
          </a:p>
        </p:txBody>
      </p:sp>
      <p:grpSp>
        <p:nvGrpSpPr>
          <p:cNvPr id="32" name="Grupa 31"/>
          <p:cNvGrpSpPr/>
          <p:nvPr/>
        </p:nvGrpSpPr>
        <p:grpSpPr>
          <a:xfrm>
            <a:off x="5205416" y="3864030"/>
            <a:ext cx="2274804" cy="2319045"/>
            <a:chOff x="1310736" y="3118624"/>
            <a:chExt cx="2403218" cy="2454484"/>
          </a:xfrm>
        </p:grpSpPr>
        <p:sp>
          <p:nvSpPr>
            <p:cNvPr id="33" name="Dowolny kształt 32" descr="Mała siatka"/>
            <p:cNvSpPr>
              <a:spLocks/>
            </p:cNvSpPr>
            <p:nvPr/>
          </p:nvSpPr>
          <p:spPr bwMode="auto">
            <a:xfrm>
              <a:off x="2068024" y="3118624"/>
              <a:ext cx="1574034" cy="1323909"/>
            </a:xfrm>
            <a:custGeom>
              <a:avLst/>
              <a:gdLst>
                <a:gd name="T0" fmla="*/ 1168 w 1700"/>
                <a:gd name="T1" fmla="*/ 1584 h 1681"/>
                <a:gd name="T2" fmla="*/ 1226 w 1700"/>
                <a:gd name="T3" fmla="*/ 1486 h 1681"/>
                <a:gd name="T4" fmla="*/ 1311 w 1700"/>
                <a:gd name="T5" fmla="*/ 1538 h 1681"/>
                <a:gd name="T6" fmla="*/ 1278 w 1700"/>
                <a:gd name="T7" fmla="*/ 1409 h 1681"/>
                <a:gd name="T8" fmla="*/ 1440 w 1700"/>
                <a:gd name="T9" fmla="*/ 1279 h 1681"/>
                <a:gd name="T10" fmla="*/ 1518 w 1700"/>
                <a:gd name="T11" fmla="*/ 1240 h 1681"/>
                <a:gd name="T12" fmla="*/ 1551 w 1700"/>
                <a:gd name="T13" fmla="*/ 1156 h 1681"/>
                <a:gd name="T14" fmla="*/ 1622 w 1700"/>
                <a:gd name="T15" fmla="*/ 1045 h 1681"/>
                <a:gd name="T16" fmla="*/ 1577 w 1700"/>
                <a:gd name="T17" fmla="*/ 961 h 1681"/>
                <a:gd name="T18" fmla="*/ 1544 w 1700"/>
                <a:gd name="T19" fmla="*/ 799 h 1681"/>
                <a:gd name="T20" fmla="*/ 1648 w 1700"/>
                <a:gd name="T21" fmla="*/ 812 h 1681"/>
                <a:gd name="T22" fmla="*/ 1700 w 1700"/>
                <a:gd name="T23" fmla="*/ 760 h 1681"/>
                <a:gd name="T24" fmla="*/ 1655 w 1700"/>
                <a:gd name="T25" fmla="*/ 584 h 1681"/>
                <a:gd name="T26" fmla="*/ 1603 w 1700"/>
                <a:gd name="T27" fmla="*/ 546 h 1681"/>
                <a:gd name="T28" fmla="*/ 1479 w 1700"/>
                <a:gd name="T29" fmla="*/ 507 h 1681"/>
                <a:gd name="T30" fmla="*/ 1440 w 1700"/>
                <a:gd name="T31" fmla="*/ 396 h 1681"/>
                <a:gd name="T32" fmla="*/ 1337 w 1700"/>
                <a:gd name="T33" fmla="*/ 254 h 1681"/>
                <a:gd name="T34" fmla="*/ 1239 w 1700"/>
                <a:gd name="T35" fmla="*/ 85 h 1681"/>
                <a:gd name="T36" fmla="*/ 1135 w 1700"/>
                <a:gd name="T37" fmla="*/ 130 h 1681"/>
                <a:gd name="T38" fmla="*/ 1051 w 1700"/>
                <a:gd name="T39" fmla="*/ 150 h 1681"/>
                <a:gd name="T40" fmla="*/ 999 w 1700"/>
                <a:gd name="T41" fmla="*/ 111 h 1681"/>
                <a:gd name="T42" fmla="*/ 792 w 1700"/>
                <a:gd name="T43" fmla="*/ 0 h 1681"/>
                <a:gd name="T44" fmla="*/ 636 w 1700"/>
                <a:gd name="T45" fmla="*/ 59 h 1681"/>
                <a:gd name="T46" fmla="*/ 688 w 1700"/>
                <a:gd name="T47" fmla="*/ 156 h 1681"/>
                <a:gd name="T48" fmla="*/ 610 w 1700"/>
                <a:gd name="T49" fmla="*/ 195 h 1681"/>
                <a:gd name="T50" fmla="*/ 584 w 1700"/>
                <a:gd name="T51" fmla="*/ 299 h 1681"/>
                <a:gd name="T52" fmla="*/ 454 w 1700"/>
                <a:gd name="T53" fmla="*/ 325 h 1681"/>
                <a:gd name="T54" fmla="*/ 422 w 1700"/>
                <a:gd name="T55" fmla="*/ 403 h 1681"/>
                <a:gd name="T56" fmla="*/ 415 w 1700"/>
                <a:gd name="T57" fmla="*/ 591 h 1681"/>
                <a:gd name="T58" fmla="*/ 298 w 1700"/>
                <a:gd name="T59" fmla="*/ 597 h 1681"/>
                <a:gd name="T60" fmla="*/ 188 w 1700"/>
                <a:gd name="T61" fmla="*/ 864 h 1681"/>
                <a:gd name="T62" fmla="*/ 195 w 1700"/>
                <a:gd name="T63" fmla="*/ 1039 h 1681"/>
                <a:gd name="T64" fmla="*/ 110 w 1700"/>
                <a:gd name="T65" fmla="*/ 1039 h 1681"/>
                <a:gd name="T66" fmla="*/ 58 w 1700"/>
                <a:gd name="T67" fmla="*/ 1233 h 1681"/>
                <a:gd name="T68" fmla="*/ 221 w 1700"/>
                <a:gd name="T69" fmla="*/ 1376 h 1681"/>
                <a:gd name="T70" fmla="*/ 311 w 1700"/>
                <a:gd name="T71" fmla="*/ 1357 h 1681"/>
                <a:gd name="T72" fmla="*/ 344 w 1700"/>
                <a:gd name="T73" fmla="*/ 1435 h 1681"/>
                <a:gd name="T74" fmla="*/ 564 w 1700"/>
                <a:gd name="T75" fmla="*/ 1415 h 1681"/>
                <a:gd name="T76" fmla="*/ 798 w 1700"/>
                <a:gd name="T77" fmla="*/ 1454 h 1681"/>
                <a:gd name="T78" fmla="*/ 934 w 1700"/>
                <a:gd name="T79" fmla="*/ 1629 h 1681"/>
                <a:gd name="T80" fmla="*/ 993 w 1700"/>
                <a:gd name="T81" fmla="*/ 1603 h 1681"/>
                <a:gd name="T82" fmla="*/ 1071 w 1700"/>
                <a:gd name="T83" fmla="*/ 168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0" h="1681">
                  <a:moveTo>
                    <a:pt x="1129" y="1662"/>
                  </a:moveTo>
                  <a:lnTo>
                    <a:pt x="1168" y="1584"/>
                  </a:lnTo>
                  <a:lnTo>
                    <a:pt x="1187" y="1486"/>
                  </a:lnTo>
                  <a:lnTo>
                    <a:pt x="1226" y="1486"/>
                  </a:lnTo>
                  <a:lnTo>
                    <a:pt x="1265" y="1538"/>
                  </a:lnTo>
                  <a:lnTo>
                    <a:pt x="1311" y="1538"/>
                  </a:lnTo>
                  <a:lnTo>
                    <a:pt x="1311" y="1454"/>
                  </a:lnTo>
                  <a:lnTo>
                    <a:pt x="1278" y="1409"/>
                  </a:lnTo>
                  <a:lnTo>
                    <a:pt x="1285" y="1305"/>
                  </a:lnTo>
                  <a:lnTo>
                    <a:pt x="1440" y="1279"/>
                  </a:lnTo>
                  <a:lnTo>
                    <a:pt x="1447" y="1233"/>
                  </a:lnTo>
                  <a:lnTo>
                    <a:pt x="1518" y="1240"/>
                  </a:lnTo>
                  <a:lnTo>
                    <a:pt x="1518" y="1175"/>
                  </a:lnTo>
                  <a:lnTo>
                    <a:pt x="1551" y="1156"/>
                  </a:lnTo>
                  <a:lnTo>
                    <a:pt x="1544" y="1117"/>
                  </a:lnTo>
                  <a:lnTo>
                    <a:pt x="1622" y="1045"/>
                  </a:lnTo>
                  <a:lnTo>
                    <a:pt x="1629" y="974"/>
                  </a:lnTo>
                  <a:lnTo>
                    <a:pt x="1577" y="961"/>
                  </a:lnTo>
                  <a:lnTo>
                    <a:pt x="1570" y="889"/>
                  </a:lnTo>
                  <a:lnTo>
                    <a:pt x="1544" y="799"/>
                  </a:lnTo>
                  <a:lnTo>
                    <a:pt x="1609" y="792"/>
                  </a:lnTo>
                  <a:lnTo>
                    <a:pt x="1648" y="812"/>
                  </a:lnTo>
                  <a:lnTo>
                    <a:pt x="1687" y="799"/>
                  </a:lnTo>
                  <a:lnTo>
                    <a:pt x="1700" y="760"/>
                  </a:lnTo>
                  <a:lnTo>
                    <a:pt x="1655" y="708"/>
                  </a:lnTo>
                  <a:lnTo>
                    <a:pt x="1655" y="584"/>
                  </a:lnTo>
                  <a:lnTo>
                    <a:pt x="1642" y="559"/>
                  </a:lnTo>
                  <a:lnTo>
                    <a:pt x="1603" y="546"/>
                  </a:lnTo>
                  <a:lnTo>
                    <a:pt x="1583" y="500"/>
                  </a:lnTo>
                  <a:lnTo>
                    <a:pt x="1479" y="507"/>
                  </a:lnTo>
                  <a:lnTo>
                    <a:pt x="1453" y="487"/>
                  </a:lnTo>
                  <a:lnTo>
                    <a:pt x="1440" y="396"/>
                  </a:lnTo>
                  <a:lnTo>
                    <a:pt x="1453" y="312"/>
                  </a:lnTo>
                  <a:lnTo>
                    <a:pt x="1337" y="254"/>
                  </a:lnTo>
                  <a:lnTo>
                    <a:pt x="1330" y="163"/>
                  </a:lnTo>
                  <a:lnTo>
                    <a:pt x="1239" y="85"/>
                  </a:lnTo>
                  <a:lnTo>
                    <a:pt x="1194" y="111"/>
                  </a:lnTo>
                  <a:lnTo>
                    <a:pt x="1135" y="130"/>
                  </a:lnTo>
                  <a:lnTo>
                    <a:pt x="1090" y="124"/>
                  </a:lnTo>
                  <a:lnTo>
                    <a:pt x="1051" y="150"/>
                  </a:lnTo>
                  <a:lnTo>
                    <a:pt x="1025" y="111"/>
                  </a:lnTo>
                  <a:lnTo>
                    <a:pt x="999" y="111"/>
                  </a:lnTo>
                  <a:lnTo>
                    <a:pt x="934" y="39"/>
                  </a:lnTo>
                  <a:lnTo>
                    <a:pt x="792" y="0"/>
                  </a:lnTo>
                  <a:lnTo>
                    <a:pt x="733" y="46"/>
                  </a:lnTo>
                  <a:lnTo>
                    <a:pt x="636" y="59"/>
                  </a:lnTo>
                  <a:lnTo>
                    <a:pt x="649" y="111"/>
                  </a:lnTo>
                  <a:lnTo>
                    <a:pt x="688" y="156"/>
                  </a:lnTo>
                  <a:lnTo>
                    <a:pt x="675" y="195"/>
                  </a:lnTo>
                  <a:lnTo>
                    <a:pt x="610" y="195"/>
                  </a:lnTo>
                  <a:lnTo>
                    <a:pt x="564" y="228"/>
                  </a:lnTo>
                  <a:lnTo>
                    <a:pt x="584" y="299"/>
                  </a:lnTo>
                  <a:lnTo>
                    <a:pt x="532" y="331"/>
                  </a:lnTo>
                  <a:lnTo>
                    <a:pt x="454" y="325"/>
                  </a:lnTo>
                  <a:lnTo>
                    <a:pt x="428" y="338"/>
                  </a:lnTo>
                  <a:lnTo>
                    <a:pt x="422" y="403"/>
                  </a:lnTo>
                  <a:lnTo>
                    <a:pt x="454" y="494"/>
                  </a:lnTo>
                  <a:lnTo>
                    <a:pt x="415" y="591"/>
                  </a:lnTo>
                  <a:lnTo>
                    <a:pt x="383" y="610"/>
                  </a:lnTo>
                  <a:lnTo>
                    <a:pt x="298" y="597"/>
                  </a:lnTo>
                  <a:lnTo>
                    <a:pt x="240" y="623"/>
                  </a:lnTo>
                  <a:lnTo>
                    <a:pt x="188" y="864"/>
                  </a:lnTo>
                  <a:lnTo>
                    <a:pt x="195" y="909"/>
                  </a:lnTo>
                  <a:lnTo>
                    <a:pt x="195" y="1039"/>
                  </a:lnTo>
                  <a:lnTo>
                    <a:pt x="162" y="1058"/>
                  </a:lnTo>
                  <a:lnTo>
                    <a:pt x="110" y="1039"/>
                  </a:lnTo>
                  <a:lnTo>
                    <a:pt x="0" y="1143"/>
                  </a:lnTo>
                  <a:lnTo>
                    <a:pt x="58" y="1233"/>
                  </a:lnTo>
                  <a:lnTo>
                    <a:pt x="52" y="1344"/>
                  </a:lnTo>
                  <a:lnTo>
                    <a:pt x="221" y="1376"/>
                  </a:lnTo>
                  <a:lnTo>
                    <a:pt x="253" y="1409"/>
                  </a:lnTo>
                  <a:lnTo>
                    <a:pt x="311" y="1357"/>
                  </a:lnTo>
                  <a:lnTo>
                    <a:pt x="337" y="1383"/>
                  </a:lnTo>
                  <a:lnTo>
                    <a:pt x="344" y="1435"/>
                  </a:lnTo>
                  <a:lnTo>
                    <a:pt x="383" y="1441"/>
                  </a:lnTo>
                  <a:lnTo>
                    <a:pt x="564" y="1415"/>
                  </a:lnTo>
                  <a:lnTo>
                    <a:pt x="733" y="1493"/>
                  </a:lnTo>
                  <a:lnTo>
                    <a:pt x="798" y="1454"/>
                  </a:lnTo>
                  <a:lnTo>
                    <a:pt x="921" y="1564"/>
                  </a:lnTo>
                  <a:lnTo>
                    <a:pt x="934" y="1629"/>
                  </a:lnTo>
                  <a:lnTo>
                    <a:pt x="960" y="1636"/>
                  </a:lnTo>
                  <a:lnTo>
                    <a:pt x="993" y="1603"/>
                  </a:lnTo>
                  <a:lnTo>
                    <a:pt x="1058" y="1649"/>
                  </a:lnTo>
                  <a:lnTo>
                    <a:pt x="1071" y="1681"/>
                  </a:lnTo>
                  <a:lnTo>
                    <a:pt x="1129" y="1662"/>
                  </a:lnTo>
                  <a:close/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Dowolny kształt 33"/>
            <p:cNvSpPr>
              <a:spLocks/>
            </p:cNvSpPr>
            <p:nvPr/>
          </p:nvSpPr>
          <p:spPr bwMode="auto">
            <a:xfrm>
              <a:off x="1667020" y="3858501"/>
              <a:ext cx="1143814" cy="941940"/>
            </a:xfrm>
            <a:custGeom>
              <a:avLst/>
              <a:gdLst>
                <a:gd name="T0" fmla="*/ 753 w 1162"/>
                <a:gd name="T1" fmla="*/ 1239 h 1311"/>
                <a:gd name="T2" fmla="*/ 766 w 1162"/>
                <a:gd name="T3" fmla="*/ 1103 h 1311"/>
                <a:gd name="T4" fmla="*/ 896 w 1162"/>
                <a:gd name="T5" fmla="*/ 1051 h 1311"/>
                <a:gd name="T6" fmla="*/ 980 w 1162"/>
                <a:gd name="T7" fmla="*/ 973 h 1311"/>
                <a:gd name="T8" fmla="*/ 961 w 1162"/>
                <a:gd name="T9" fmla="*/ 791 h 1311"/>
                <a:gd name="T10" fmla="*/ 1013 w 1162"/>
                <a:gd name="T11" fmla="*/ 778 h 1311"/>
                <a:gd name="T12" fmla="*/ 1019 w 1162"/>
                <a:gd name="T13" fmla="*/ 714 h 1311"/>
                <a:gd name="T14" fmla="*/ 1097 w 1162"/>
                <a:gd name="T15" fmla="*/ 707 h 1311"/>
                <a:gd name="T16" fmla="*/ 1110 w 1162"/>
                <a:gd name="T17" fmla="*/ 649 h 1311"/>
                <a:gd name="T18" fmla="*/ 1058 w 1162"/>
                <a:gd name="T19" fmla="*/ 577 h 1311"/>
                <a:gd name="T20" fmla="*/ 1051 w 1162"/>
                <a:gd name="T21" fmla="*/ 532 h 1311"/>
                <a:gd name="T22" fmla="*/ 1103 w 1162"/>
                <a:gd name="T23" fmla="*/ 480 h 1311"/>
                <a:gd name="T24" fmla="*/ 1077 w 1162"/>
                <a:gd name="T25" fmla="*/ 428 h 1311"/>
                <a:gd name="T26" fmla="*/ 1142 w 1162"/>
                <a:gd name="T27" fmla="*/ 337 h 1311"/>
                <a:gd name="T28" fmla="*/ 1142 w 1162"/>
                <a:gd name="T29" fmla="*/ 279 h 1311"/>
                <a:gd name="T30" fmla="*/ 1162 w 1162"/>
                <a:gd name="T31" fmla="*/ 233 h 1311"/>
                <a:gd name="T32" fmla="*/ 1162 w 1162"/>
                <a:gd name="T33" fmla="*/ 136 h 1311"/>
                <a:gd name="T34" fmla="*/ 1123 w 1162"/>
                <a:gd name="T35" fmla="*/ 130 h 1311"/>
                <a:gd name="T36" fmla="*/ 1116 w 1162"/>
                <a:gd name="T37" fmla="*/ 78 h 1311"/>
                <a:gd name="T38" fmla="*/ 1090 w 1162"/>
                <a:gd name="T39" fmla="*/ 58 h 1311"/>
                <a:gd name="T40" fmla="*/ 1032 w 1162"/>
                <a:gd name="T41" fmla="*/ 104 h 1311"/>
                <a:gd name="T42" fmla="*/ 1000 w 1162"/>
                <a:gd name="T43" fmla="*/ 71 h 1311"/>
                <a:gd name="T44" fmla="*/ 831 w 1162"/>
                <a:gd name="T45" fmla="*/ 39 h 1311"/>
                <a:gd name="T46" fmla="*/ 766 w 1162"/>
                <a:gd name="T47" fmla="*/ 78 h 1311"/>
                <a:gd name="T48" fmla="*/ 643 w 1162"/>
                <a:gd name="T49" fmla="*/ 91 h 1311"/>
                <a:gd name="T50" fmla="*/ 617 w 1162"/>
                <a:gd name="T51" fmla="*/ 58 h 1311"/>
                <a:gd name="T52" fmla="*/ 617 w 1162"/>
                <a:gd name="T53" fmla="*/ 6 h 1311"/>
                <a:gd name="T54" fmla="*/ 571 w 1162"/>
                <a:gd name="T55" fmla="*/ 0 h 1311"/>
                <a:gd name="T56" fmla="*/ 519 w 1162"/>
                <a:gd name="T57" fmla="*/ 19 h 1311"/>
                <a:gd name="T58" fmla="*/ 416 w 1162"/>
                <a:gd name="T59" fmla="*/ 26 h 1311"/>
                <a:gd name="T60" fmla="*/ 435 w 1162"/>
                <a:gd name="T61" fmla="*/ 136 h 1311"/>
                <a:gd name="T62" fmla="*/ 409 w 1162"/>
                <a:gd name="T63" fmla="*/ 201 h 1311"/>
                <a:gd name="T64" fmla="*/ 279 w 1162"/>
                <a:gd name="T65" fmla="*/ 337 h 1311"/>
                <a:gd name="T66" fmla="*/ 201 w 1162"/>
                <a:gd name="T67" fmla="*/ 525 h 1311"/>
                <a:gd name="T68" fmla="*/ 214 w 1162"/>
                <a:gd name="T69" fmla="*/ 655 h 1311"/>
                <a:gd name="T70" fmla="*/ 169 w 1162"/>
                <a:gd name="T71" fmla="*/ 701 h 1311"/>
                <a:gd name="T72" fmla="*/ 111 w 1162"/>
                <a:gd name="T73" fmla="*/ 694 h 1311"/>
                <a:gd name="T74" fmla="*/ 98 w 1162"/>
                <a:gd name="T75" fmla="*/ 759 h 1311"/>
                <a:gd name="T76" fmla="*/ 33 w 1162"/>
                <a:gd name="T77" fmla="*/ 765 h 1311"/>
                <a:gd name="T78" fmla="*/ 0 w 1162"/>
                <a:gd name="T79" fmla="*/ 804 h 1311"/>
                <a:gd name="T80" fmla="*/ 117 w 1162"/>
                <a:gd name="T81" fmla="*/ 850 h 1311"/>
                <a:gd name="T82" fmla="*/ 273 w 1162"/>
                <a:gd name="T83" fmla="*/ 934 h 1311"/>
                <a:gd name="T84" fmla="*/ 318 w 1162"/>
                <a:gd name="T85" fmla="*/ 1006 h 1311"/>
                <a:gd name="T86" fmla="*/ 480 w 1162"/>
                <a:gd name="T87" fmla="*/ 993 h 1311"/>
                <a:gd name="T88" fmla="*/ 500 w 1162"/>
                <a:gd name="T89" fmla="*/ 928 h 1311"/>
                <a:gd name="T90" fmla="*/ 532 w 1162"/>
                <a:gd name="T91" fmla="*/ 941 h 1311"/>
                <a:gd name="T92" fmla="*/ 532 w 1162"/>
                <a:gd name="T93" fmla="*/ 986 h 1311"/>
                <a:gd name="T94" fmla="*/ 552 w 1162"/>
                <a:gd name="T95" fmla="*/ 1032 h 1311"/>
                <a:gd name="T96" fmla="*/ 506 w 1162"/>
                <a:gd name="T97" fmla="*/ 1090 h 1311"/>
                <a:gd name="T98" fmla="*/ 455 w 1162"/>
                <a:gd name="T99" fmla="*/ 1109 h 1311"/>
                <a:gd name="T100" fmla="*/ 487 w 1162"/>
                <a:gd name="T101" fmla="*/ 1161 h 1311"/>
                <a:gd name="T102" fmla="*/ 532 w 1162"/>
                <a:gd name="T103" fmla="*/ 1168 h 1311"/>
                <a:gd name="T104" fmla="*/ 571 w 1162"/>
                <a:gd name="T105" fmla="*/ 1285 h 1311"/>
                <a:gd name="T106" fmla="*/ 662 w 1162"/>
                <a:gd name="T107" fmla="*/ 1311 h 1311"/>
                <a:gd name="T108" fmla="*/ 675 w 1162"/>
                <a:gd name="T109" fmla="*/ 1285 h 1311"/>
                <a:gd name="T110" fmla="*/ 753 w 1162"/>
                <a:gd name="T111" fmla="*/ 1239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2" h="1311">
                  <a:moveTo>
                    <a:pt x="753" y="1239"/>
                  </a:moveTo>
                  <a:lnTo>
                    <a:pt x="766" y="1103"/>
                  </a:lnTo>
                  <a:lnTo>
                    <a:pt x="896" y="1051"/>
                  </a:lnTo>
                  <a:lnTo>
                    <a:pt x="980" y="973"/>
                  </a:lnTo>
                  <a:lnTo>
                    <a:pt x="961" y="791"/>
                  </a:lnTo>
                  <a:lnTo>
                    <a:pt x="1013" y="778"/>
                  </a:lnTo>
                  <a:lnTo>
                    <a:pt x="1019" y="714"/>
                  </a:lnTo>
                  <a:lnTo>
                    <a:pt x="1097" y="707"/>
                  </a:lnTo>
                  <a:lnTo>
                    <a:pt x="1110" y="649"/>
                  </a:lnTo>
                  <a:lnTo>
                    <a:pt x="1058" y="577"/>
                  </a:lnTo>
                  <a:lnTo>
                    <a:pt x="1051" y="532"/>
                  </a:lnTo>
                  <a:lnTo>
                    <a:pt x="1103" y="480"/>
                  </a:lnTo>
                  <a:lnTo>
                    <a:pt x="1077" y="428"/>
                  </a:lnTo>
                  <a:lnTo>
                    <a:pt x="1142" y="337"/>
                  </a:lnTo>
                  <a:lnTo>
                    <a:pt x="1142" y="279"/>
                  </a:lnTo>
                  <a:lnTo>
                    <a:pt x="1162" y="233"/>
                  </a:lnTo>
                  <a:lnTo>
                    <a:pt x="1162" y="136"/>
                  </a:lnTo>
                  <a:lnTo>
                    <a:pt x="1123" y="130"/>
                  </a:lnTo>
                  <a:lnTo>
                    <a:pt x="1116" y="78"/>
                  </a:lnTo>
                  <a:lnTo>
                    <a:pt x="1090" y="58"/>
                  </a:lnTo>
                  <a:lnTo>
                    <a:pt x="1032" y="104"/>
                  </a:lnTo>
                  <a:lnTo>
                    <a:pt x="1000" y="71"/>
                  </a:lnTo>
                  <a:lnTo>
                    <a:pt x="831" y="39"/>
                  </a:lnTo>
                  <a:lnTo>
                    <a:pt x="766" y="78"/>
                  </a:lnTo>
                  <a:lnTo>
                    <a:pt x="643" y="91"/>
                  </a:lnTo>
                  <a:lnTo>
                    <a:pt x="617" y="58"/>
                  </a:lnTo>
                  <a:lnTo>
                    <a:pt x="617" y="6"/>
                  </a:lnTo>
                  <a:lnTo>
                    <a:pt x="571" y="0"/>
                  </a:lnTo>
                  <a:lnTo>
                    <a:pt x="519" y="19"/>
                  </a:lnTo>
                  <a:lnTo>
                    <a:pt x="416" y="26"/>
                  </a:lnTo>
                  <a:lnTo>
                    <a:pt x="435" y="136"/>
                  </a:lnTo>
                  <a:lnTo>
                    <a:pt x="409" y="201"/>
                  </a:lnTo>
                  <a:lnTo>
                    <a:pt x="279" y="337"/>
                  </a:lnTo>
                  <a:lnTo>
                    <a:pt x="201" y="525"/>
                  </a:lnTo>
                  <a:lnTo>
                    <a:pt x="214" y="655"/>
                  </a:lnTo>
                  <a:lnTo>
                    <a:pt x="169" y="701"/>
                  </a:lnTo>
                  <a:lnTo>
                    <a:pt x="111" y="694"/>
                  </a:lnTo>
                  <a:lnTo>
                    <a:pt x="98" y="759"/>
                  </a:lnTo>
                  <a:lnTo>
                    <a:pt x="33" y="765"/>
                  </a:lnTo>
                  <a:lnTo>
                    <a:pt x="0" y="804"/>
                  </a:lnTo>
                  <a:lnTo>
                    <a:pt x="117" y="850"/>
                  </a:lnTo>
                  <a:lnTo>
                    <a:pt x="273" y="934"/>
                  </a:lnTo>
                  <a:lnTo>
                    <a:pt x="318" y="1006"/>
                  </a:lnTo>
                  <a:lnTo>
                    <a:pt x="480" y="993"/>
                  </a:lnTo>
                  <a:lnTo>
                    <a:pt x="500" y="928"/>
                  </a:lnTo>
                  <a:lnTo>
                    <a:pt x="532" y="941"/>
                  </a:lnTo>
                  <a:lnTo>
                    <a:pt x="532" y="986"/>
                  </a:lnTo>
                  <a:lnTo>
                    <a:pt x="552" y="1032"/>
                  </a:lnTo>
                  <a:lnTo>
                    <a:pt x="506" y="1090"/>
                  </a:lnTo>
                  <a:lnTo>
                    <a:pt x="455" y="1109"/>
                  </a:lnTo>
                  <a:lnTo>
                    <a:pt x="487" y="1161"/>
                  </a:lnTo>
                  <a:lnTo>
                    <a:pt x="532" y="1168"/>
                  </a:lnTo>
                  <a:lnTo>
                    <a:pt x="571" y="1285"/>
                  </a:lnTo>
                  <a:lnTo>
                    <a:pt x="662" y="1311"/>
                  </a:lnTo>
                  <a:lnTo>
                    <a:pt x="675" y="1285"/>
                  </a:lnTo>
                  <a:lnTo>
                    <a:pt x="753" y="1239"/>
                  </a:lnTo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Dowolny kształt 34"/>
            <p:cNvSpPr>
              <a:spLocks/>
            </p:cNvSpPr>
            <p:nvPr/>
          </p:nvSpPr>
          <p:spPr bwMode="auto">
            <a:xfrm>
              <a:off x="1310736" y="4452463"/>
              <a:ext cx="1175591" cy="1120645"/>
            </a:xfrm>
            <a:custGeom>
              <a:avLst/>
              <a:gdLst>
                <a:gd name="T0" fmla="*/ 954 w 1259"/>
                <a:gd name="T1" fmla="*/ 1544 h 1830"/>
                <a:gd name="T2" fmla="*/ 908 w 1259"/>
                <a:gd name="T3" fmla="*/ 1454 h 1830"/>
                <a:gd name="T4" fmla="*/ 850 w 1259"/>
                <a:gd name="T5" fmla="*/ 1408 h 1830"/>
                <a:gd name="T6" fmla="*/ 759 w 1259"/>
                <a:gd name="T7" fmla="*/ 1285 h 1830"/>
                <a:gd name="T8" fmla="*/ 681 w 1259"/>
                <a:gd name="T9" fmla="*/ 1233 h 1830"/>
                <a:gd name="T10" fmla="*/ 779 w 1259"/>
                <a:gd name="T11" fmla="*/ 1071 h 1830"/>
                <a:gd name="T12" fmla="*/ 844 w 1259"/>
                <a:gd name="T13" fmla="*/ 1019 h 1830"/>
                <a:gd name="T14" fmla="*/ 844 w 1259"/>
                <a:gd name="T15" fmla="*/ 883 h 1830"/>
                <a:gd name="T16" fmla="*/ 941 w 1259"/>
                <a:gd name="T17" fmla="*/ 837 h 1830"/>
                <a:gd name="T18" fmla="*/ 1116 w 1259"/>
                <a:gd name="T19" fmla="*/ 720 h 1830"/>
                <a:gd name="T20" fmla="*/ 1259 w 1259"/>
                <a:gd name="T21" fmla="*/ 630 h 1830"/>
                <a:gd name="T22" fmla="*/ 1233 w 1259"/>
                <a:gd name="T23" fmla="*/ 513 h 1830"/>
                <a:gd name="T24" fmla="*/ 1207 w 1259"/>
                <a:gd name="T25" fmla="*/ 422 h 1830"/>
                <a:gd name="T26" fmla="*/ 1181 w 1259"/>
                <a:gd name="T27" fmla="*/ 279 h 1830"/>
                <a:gd name="T28" fmla="*/ 1097 w 1259"/>
                <a:gd name="T29" fmla="*/ 266 h 1830"/>
                <a:gd name="T30" fmla="*/ 1019 w 1259"/>
                <a:gd name="T31" fmla="*/ 188 h 1830"/>
                <a:gd name="T32" fmla="*/ 960 w 1259"/>
                <a:gd name="T33" fmla="*/ 214 h 1830"/>
                <a:gd name="T34" fmla="*/ 824 w 1259"/>
                <a:gd name="T35" fmla="*/ 39 h 1830"/>
                <a:gd name="T36" fmla="*/ 590 w 1259"/>
                <a:gd name="T37" fmla="*/ 0 h 1830"/>
                <a:gd name="T38" fmla="*/ 409 w 1259"/>
                <a:gd name="T39" fmla="*/ 123 h 1830"/>
                <a:gd name="T40" fmla="*/ 389 w 1259"/>
                <a:gd name="T41" fmla="*/ 227 h 1830"/>
                <a:gd name="T42" fmla="*/ 350 w 1259"/>
                <a:gd name="T43" fmla="*/ 370 h 1830"/>
                <a:gd name="T44" fmla="*/ 305 w 1259"/>
                <a:gd name="T45" fmla="*/ 467 h 1830"/>
                <a:gd name="T46" fmla="*/ 344 w 1259"/>
                <a:gd name="T47" fmla="*/ 597 h 1830"/>
                <a:gd name="T48" fmla="*/ 260 w 1259"/>
                <a:gd name="T49" fmla="*/ 668 h 1830"/>
                <a:gd name="T50" fmla="*/ 227 w 1259"/>
                <a:gd name="T51" fmla="*/ 863 h 1830"/>
                <a:gd name="T52" fmla="*/ 13 w 1259"/>
                <a:gd name="T53" fmla="*/ 993 h 1830"/>
                <a:gd name="T54" fmla="*/ 45 w 1259"/>
                <a:gd name="T55" fmla="*/ 1175 h 1830"/>
                <a:gd name="T56" fmla="*/ 156 w 1259"/>
                <a:gd name="T57" fmla="*/ 1259 h 1830"/>
                <a:gd name="T58" fmla="*/ 240 w 1259"/>
                <a:gd name="T59" fmla="*/ 1246 h 1830"/>
                <a:gd name="T60" fmla="*/ 376 w 1259"/>
                <a:gd name="T61" fmla="*/ 1493 h 1830"/>
                <a:gd name="T62" fmla="*/ 506 w 1259"/>
                <a:gd name="T63" fmla="*/ 1687 h 1830"/>
                <a:gd name="T64" fmla="*/ 597 w 1259"/>
                <a:gd name="T65" fmla="*/ 1798 h 1830"/>
                <a:gd name="T66" fmla="*/ 675 w 1259"/>
                <a:gd name="T67" fmla="*/ 1817 h 1830"/>
                <a:gd name="T68" fmla="*/ 785 w 1259"/>
                <a:gd name="T69" fmla="*/ 1694 h 1830"/>
                <a:gd name="T70" fmla="*/ 908 w 1259"/>
                <a:gd name="T71" fmla="*/ 1616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9" h="1830">
                  <a:moveTo>
                    <a:pt x="947" y="1609"/>
                  </a:moveTo>
                  <a:lnTo>
                    <a:pt x="954" y="1544"/>
                  </a:lnTo>
                  <a:lnTo>
                    <a:pt x="902" y="1512"/>
                  </a:lnTo>
                  <a:lnTo>
                    <a:pt x="908" y="1454"/>
                  </a:lnTo>
                  <a:lnTo>
                    <a:pt x="895" y="1421"/>
                  </a:lnTo>
                  <a:lnTo>
                    <a:pt x="850" y="1408"/>
                  </a:lnTo>
                  <a:lnTo>
                    <a:pt x="824" y="1337"/>
                  </a:lnTo>
                  <a:lnTo>
                    <a:pt x="759" y="1285"/>
                  </a:lnTo>
                  <a:lnTo>
                    <a:pt x="753" y="1239"/>
                  </a:lnTo>
                  <a:lnTo>
                    <a:pt x="681" y="1233"/>
                  </a:lnTo>
                  <a:lnTo>
                    <a:pt x="701" y="1175"/>
                  </a:lnTo>
                  <a:lnTo>
                    <a:pt x="779" y="1071"/>
                  </a:lnTo>
                  <a:lnTo>
                    <a:pt x="785" y="1025"/>
                  </a:lnTo>
                  <a:lnTo>
                    <a:pt x="844" y="1019"/>
                  </a:lnTo>
                  <a:lnTo>
                    <a:pt x="882" y="947"/>
                  </a:lnTo>
                  <a:lnTo>
                    <a:pt x="844" y="883"/>
                  </a:lnTo>
                  <a:lnTo>
                    <a:pt x="863" y="837"/>
                  </a:lnTo>
                  <a:lnTo>
                    <a:pt x="941" y="837"/>
                  </a:lnTo>
                  <a:lnTo>
                    <a:pt x="960" y="727"/>
                  </a:lnTo>
                  <a:lnTo>
                    <a:pt x="1116" y="720"/>
                  </a:lnTo>
                  <a:lnTo>
                    <a:pt x="1226" y="694"/>
                  </a:lnTo>
                  <a:lnTo>
                    <a:pt x="1259" y="630"/>
                  </a:lnTo>
                  <a:lnTo>
                    <a:pt x="1194" y="578"/>
                  </a:lnTo>
                  <a:lnTo>
                    <a:pt x="1233" y="513"/>
                  </a:lnTo>
                  <a:lnTo>
                    <a:pt x="1207" y="461"/>
                  </a:lnTo>
                  <a:lnTo>
                    <a:pt x="1207" y="422"/>
                  </a:lnTo>
                  <a:lnTo>
                    <a:pt x="1155" y="383"/>
                  </a:lnTo>
                  <a:lnTo>
                    <a:pt x="1181" y="279"/>
                  </a:lnTo>
                  <a:lnTo>
                    <a:pt x="1155" y="253"/>
                  </a:lnTo>
                  <a:lnTo>
                    <a:pt x="1097" y="266"/>
                  </a:lnTo>
                  <a:lnTo>
                    <a:pt x="1084" y="234"/>
                  </a:lnTo>
                  <a:lnTo>
                    <a:pt x="1019" y="188"/>
                  </a:lnTo>
                  <a:lnTo>
                    <a:pt x="986" y="221"/>
                  </a:lnTo>
                  <a:lnTo>
                    <a:pt x="960" y="214"/>
                  </a:lnTo>
                  <a:lnTo>
                    <a:pt x="947" y="149"/>
                  </a:lnTo>
                  <a:lnTo>
                    <a:pt x="824" y="39"/>
                  </a:lnTo>
                  <a:lnTo>
                    <a:pt x="759" y="78"/>
                  </a:lnTo>
                  <a:lnTo>
                    <a:pt x="590" y="0"/>
                  </a:lnTo>
                  <a:lnTo>
                    <a:pt x="409" y="26"/>
                  </a:lnTo>
                  <a:lnTo>
                    <a:pt x="409" y="123"/>
                  </a:lnTo>
                  <a:lnTo>
                    <a:pt x="389" y="162"/>
                  </a:lnTo>
                  <a:lnTo>
                    <a:pt x="389" y="227"/>
                  </a:lnTo>
                  <a:lnTo>
                    <a:pt x="324" y="318"/>
                  </a:lnTo>
                  <a:lnTo>
                    <a:pt x="350" y="370"/>
                  </a:lnTo>
                  <a:lnTo>
                    <a:pt x="298" y="415"/>
                  </a:lnTo>
                  <a:lnTo>
                    <a:pt x="305" y="467"/>
                  </a:lnTo>
                  <a:lnTo>
                    <a:pt x="357" y="539"/>
                  </a:lnTo>
                  <a:lnTo>
                    <a:pt x="344" y="597"/>
                  </a:lnTo>
                  <a:lnTo>
                    <a:pt x="266" y="604"/>
                  </a:lnTo>
                  <a:lnTo>
                    <a:pt x="260" y="668"/>
                  </a:lnTo>
                  <a:lnTo>
                    <a:pt x="208" y="681"/>
                  </a:lnTo>
                  <a:lnTo>
                    <a:pt x="227" y="863"/>
                  </a:lnTo>
                  <a:lnTo>
                    <a:pt x="143" y="941"/>
                  </a:lnTo>
                  <a:lnTo>
                    <a:pt x="13" y="993"/>
                  </a:lnTo>
                  <a:lnTo>
                    <a:pt x="0" y="1129"/>
                  </a:lnTo>
                  <a:lnTo>
                    <a:pt x="45" y="1175"/>
                  </a:lnTo>
                  <a:lnTo>
                    <a:pt x="149" y="1220"/>
                  </a:lnTo>
                  <a:lnTo>
                    <a:pt x="156" y="1259"/>
                  </a:lnTo>
                  <a:lnTo>
                    <a:pt x="201" y="1259"/>
                  </a:lnTo>
                  <a:lnTo>
                    <a:pt x="240" y="1246"/>
                  </a:lnTo>
                  <a:lnTo>
                    <a:pt x="331" y="1291"/>
                  </a:lnTo>
                  <a:lnTo>
                    <a:pt x="376" y="1493"/>
                  </a:lnTo>
                  <a:lnTo>
                    <a:pt x="467" y="1531"/>
                  </a:lnTo>
                  <a:lnTo>
                    <a:pt x="506" y="1687"/>
                  </a:lnTo>
                  <a:lnTo>
                    <a:pt x="597" y="1713"/>
                  </a:lnTo>
                  <a:lnTo>
                    <a:pt x="597" y="1798"/>
                  </a:lnTo>
                  <a:lnTo>
                    <a:pt x="629" y="1830"/>
                  </a:lnTo>
                  <a:lnTo>
                    <a:pt x="675" y="1817"/>
                  </a:lnTo>
                  <a:lnTo>
                    <a:pt x="746" y="1830"/>
                  </a:lnTo>
                  <a:lnTo>
                    <a:pt x="785" y="1694"/>
                  </a:lnTo>
                  <a:lnTo>
                    <a:pt x="857" y="1687"/>
                  </a:lnTo>
                  <a:lnTo>
                    <a:pt x="908" y="1616"/>
                  </a:lnTo>
                  <a:lnTo>
                    <a:pt x="947" y="1609"/>
                  </a:lnTo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ole tekstowe 2"/>
            <p:cNvSpPr txBox="1"/>
            <p:nvPr/>
          </p:nvSpPr>
          <p:spPr>
            <a:xfrm>
              <a:off x="1471609" y="4527818"/>
              <a:ext cx="853843" cy="488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gmina wiejska</a:t>
              </a:r>
            </a:p>
          </p:txBody>
        </p:sp>
        <p:sp>
          <p:nvSpPr>
            <p:cNvPr id="37" name="pole tekstowe 14"/>
            <p:cNvSpPr txBox="1"/>
            <p:nvPr/>
          </p:nvSpPr>
          <p:spPr>
            <a:xfrm>
              <a:off x="1907139" y="3940020"/>
              <a:ext cx="853843" cy="488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gmina wiejska</a:t>
              </a:r>
            </a:p>
          </p:txBody>
        </p:sp>
        <p:sp>
          <p:nvSpPr>
            <p:cNvPr id="38" name="pole tekstowe 15"/>
            <p:cNvSpPr txBox="1"/>
            <p:nvPr/>
          </p:nvSpPr>
          <p:spPr>
            <a:xfrm>
              <a:off x="2068024" y="3357568"/>
              <a:ext cx="1645930" cy="488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gmina </a:t>
              </a:r>
              <a:b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miejsko-wiejska</a:t>
              </a:r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6318190" y="1279148"/>
            <a:ext cx="2237438" cy="2246723"/>
            <a:chOff x="826929" y="2776143"/>
            <a:chExt cx="3153162" cy="3317153"/>
          </a:xfrm>
        </p:grpSpPr>
        <p:sp>
          <p:nvSpPr>
            <p:cNvPr id="40" name="Dowolny kształt 39" descr="Mała siatka"/>
            <p:cNvSpPr>
              <a:spLocks/>
            </p:cNvSpPr>
            <p:nvPr/>
          </p:nvSpPr>
          <p:spPr bwMode="auto">
            <a:xfrm>
              <a:off x="1896398" y="2776143"/>
              <a:ext cx="2083693" cy="1732977"/>
            </a:xfrm>
            <a:custGeom>
              <a:avLst/>
              <a:gdLst>
                <a:gd name="T0" fmla="*/ 1168 w 1700"/>
                <a:gd name="T1" fmla="*/ 1584 h 1681"/>
                <a:gd name="T2" fmla="*/ 1226 w 1700"/>
                <a:gd name="T3" fmla="*/ 1486 h 1681"/>
                <a:gd name="T4" fmla="*/ 1311 w 1700"/>
                <a:gd name="T5" fmla="*/ 1538 h 1681"/>
                <a:gd name="T6" fmla="*/ 1278 w 1700"/>
                <a:gd name="T7" fmla="*/ 1409 h 1681"/>
                <a:gd name="T8" fmla="*/ 1440 w 1700"/>
                <a:gd name="T9" fmla="*/ 1279 h 1681"/>
                <a:gd name="T10" fmla="*/ 1518 w 1700"/>
                <a:gd name="T11" fmla="*/ 1240 h 1681"/>
                <a:gd name="T12" fmla="*/ 1551 w 1700"/>
                <a:gd name="T13" fmla="*/ 1156 h 1681"/>
                <a:gd name="T14" fmla="*/ 1622 w 1700"/>
                <a:gd name="T15" fmla="*/ 1045 h 1681"/>
                <a:gd name="T16" fmla="*/ 1577 w 1700"/>
                <a:gd name="T17" fmla="*/ 961 h 1681"/>
                <a:gd name="T18" fmla="*/ 1544 w 1700"/>
                <a:gd name="T19" fmla="*/ 799 h 1681"/>
                <a:gd name="T20" fmla="*/ 1648 w 1700"/>
                <a:gd name="T21" fmla="*/ 812 h 1681"/>
                <a:gd name="T22" fmla="*/ 1700 w 1700"/>
                <a:gd name="T23" fmla="*/ 760 h 1681"/>
                <a:gd name="T24" fmla="*/ 1655 w 1700"/>
                <a:gd name="T25" fmla="*/ 584 h 1681"/>
                <a:gd name="T26" fmla="*/ 1603 w 1700"/>
                <a:gd name="T27" fmla="*/ 546 h 1681"/>
                <a:gd name="T28" fmla="*/ 1479 w 1700"/>
                <a:gd name="T29" fmla="*/ 507 h 1681"/>
                <a:gd name="T30" fmla="*/ 1440 w 1700"/>
                <a:gd name="T31" fmla="*/ 396 h 1681"/>
                <a:gd name="T32" fmla="*/ 1337 w 1700"/>
                <a:gd name="T33" fmla="*/ 254 h 1681"/>
                <a:gd name="T34" fmla="*/ 1239 w 1700"/>
                <a:gd name="T35" fmla="*/ 85 h 1681"/>
                <a:gd name="T36" fmla="*/ 1135 w 1700"/>
                <a:gd name="T37" fmla="*/ 130 h 1681"/>
                <a:gd name="T38" fmla="*/ 1051 w 1700"/>
                <a:gd name="T39" fmla="*/ 150 h 1681"/>
                <a:gd name="T40" fmla="*/ 999 w 1700"/>
                <a:gd name="T41" fmla="*/ 111 h 1681"/>
                <a:gd name="T42" fmla="*/ 792 w 1700"/>
                <a:gd name="T43" fmla="*/ 0 h 1681"/>
                <a:gd name="T44" fmla="*/ 636 w 1700"/>
                <a:gd name="T45" fmla="*/ 59 h 1681"/>
                <a:gd name="T46" fmla="*/ 688 w 1700"/>
                <a:gd name="T47" fmla="*/ 156 h 1681"/>
                <a:gd name="T48" fmla="*/ 610 w 1700"/>
                <a:gd name="T49" fmla="*/ 195 h 1681"/>
                <a:gd name="T50" fmla="*/ 584 w 1700"/>
                <a:gd name="T51" fmla="*/ 299 h 1681"/>
                <a:gd name="T52" fmla="*/ 454 w 1700"/>
                <a:gd name="T53" fmla="*/ 325 h 1681"/>
                <a:gd name="T54" fmla="*/ 422 w 1700"/>
                <a:gd name="T55" fmla="*/ 403 h 1681"/>
                <a:gd name="T56" fmla="*/ 415 w 1700"/>
                <a:gd name="T57" fmla="*/ 591 h 1681"/>
                <a:gd name="T58" fmla="*/ 298 w 1700"/>
                <a:gd name="T59" fmla="*/ 597 h 1681"/>
                <a:gd name="T60" fmla="*/ 188 w 1700"/>
                <a:gd name="T61" fmla="*/ 864 h 1681"/>
                <a:gd name="T62" fmla="*/ 195 w 1700"/>
                <a:gd name="T63" fmla="*/ 1039 h 1681"/>
                <a:gd name="T64" fmla="*/ 110 w 1700"/>
                <a:gd name="T65" fmla="*/ 1039 h 1681"/>
                <a:gd name="T66" fmla="*/ 58 w 1700"/>
                <a:gd name="T67" fmla="*/ 1233 h 1681"/>
                <a:gd name="T68" fmla="*/ 221 w 1700"/>
                <a:gd name="T69" fmla="*/ 1376 h 1681"/>
                <a:gd name="T70" fmla="*/ 311 w 1700"/>
                <a:gd name="T71" fmla="*/ 1357 h 1681"/>
                <a:gd name="T72" fmla="*/ 344 w 1700"/>
                <a:gd name="T73" fmla="*/ 1435 h 1681"/>
                <a:gd name="T74" fmla="*/ 564 w 1700"/>
                <a:gd name="T75" fmla="*/ 1415 h 1681"/>
                <a:gd name="T76" fmla="*/ 798 w 1700"/>
                <a:gd name="T77" fmla="*/ 1454 h 1681"/>
                <a:gd name="T78" fmla="*/ 934 w 1700"/>
                <a:gd name="T79" fmla="*/ 1629 h 1681"/>
                <a:gd name="T80" fmla="*/ 993 w 1700"/>
                <a:gd name="T81" fmla="*/ 1603 h 1681"/>
                <a:gd name="T82" fmla="*/ 1071 w 1700"/>
                <a:gd name="T83" fmla="*/ 1681 h 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0" h="1681">
                  <a:moveTo>
                    <a:pt x="1129" y="1662"/>
                  </a:moveTo>
                  <a:lnTo>
                    <a:pt x="1168" y="1584"/>
                  </a:lnTo>
                  <a:lnTo>
                    <a:pt x="1187" y="1486"/>
                  </a:lnTo>
                  <a:lnTo>
                    <a:pt x="1226" y="1486"/>
                  </a:lnTo>
                  <a:lnTo>
                    <a:pt x="1265" y="1538"/>
                  </a:lnTo>
                  <a:lnTo>
                    <a:pt x="1311" y="1538"/>
                  </a:lnTo>
                  <a:lnTo>
                    <a:pt x="1311" y="1454"/>
                  </a:lnTo>
                  <a:lnTo>
                    <a:pt x="1278" y="1409"/>
                  </a:lnTo>
                  <a:lnTo>
                    <a:pt x="1285" y="1305"/>
                  </a:lnTo>
                  <a:lnTo>
                    <a:pt x="1440" y="1279"/>
                  </a:lnTo>
                  <a:lnTo>
                    <a:pt x="1447" y="1233"/>
                  </a:lnTo>
                  <a:lnTo>
                    <a:pt x="1518" y="1240"/>
                  </a:lnTo>
                  <a:lnTo>
                    <a:pt x="1518" y="1175"/>
                  </a:lnTo>
                  <a:lnTo>
                    <a:pt x="1551" y="1156"/>
                  </a:lnTo>
                  <a:lnTo>
                    <a:pt x="1544" y="1117"/>
                  </a:lnTo>
                  <a:lnTo>
                    <a:pt x="1622" y="1045"/>
                  </a:lnTo>
                  <a:lnTo>
                    <a:pt x="1629" y="974"/>
                  </a:lnTo>
                  <a:lnTo>
                    <a:pt x="1577" y="961"/>
                  </a:lnTo>
                  <a:lnTo>
                    <a:pt x="1570" y="889"/>
                  </a:lnTo>
                  <a:lnTo>
                    <a:pt x="1544" y="799"/>
                  </a:lnTo>
                  <a:lnTo>
                    <a:pt x="1609" y="792"/>
                  </a:lnTo>
                  <a:lnTo>
                    <a:pt x="1648" y="812"/>
                  </a:lnTo>
                  <a:lnTo>
                    <a:pt x="1687" y="799"/>
                  </a:lnTo>
                  <a:lnTo>
                    <a:pt x="1700" y="760"/>
                  </a:lnTo>
                  <a:lnTo>
                    <a:pt x="1655" y="708"/>
                  </a:lnTo>
                  <a:lnTo>
                    <a:pt x="1655" y="584"/>
                  </a:lnTo>
                  <a:lnTo>
                    <a:pt x="1642" y="559"/>
                  </a:lnTo>
                  <a:lnTo>
                    <a:pt x="1603" y="546"/>
                  </a:lnTo>
                  <a:lnTo>
                    <a:pt x="1583" y="500"/>
                  </a:lnTo>
                  <a:lnTo>
                    <a:pt x="1479" y="507"/>
                  </a:lnTo>
                  <a:lnTo>
                    <a:pt x="1453" y="487"/>
                  </a:lnTo>
                  <a:lnTo>
                    <a:pt x="1440" y="396"/>
                  </a:lnTo>
                  <a:lnTo>
                    <a:pt x="1453" y="312"/>
                  </a:lnTo>
                  <a:lnTo>
                    <a:pt x="1337" y="254"/>
                  </a:lnTo>
                  <a:lnTo>
                    <a:pt x="1330" y="163"/>
                  </a:lnTo>
                  <a:lnTo>
                    <a:pt x="1239" y="85"/>
                  </a:lnTo>
                  <a:lnTo>
                    <a:pt x="1194" y="111"/>
                  </a:lnTo>
                  <a:lnTo>
                    <a:pt x="1135" y="130"/>
                  </a:lnTo>
                  <a:lnTo>
                    <a:pt x="1090" y="124"/>
                  </a:lnTo>
                  <a:lnTo>
                    <a:pt x="1051" y="150"/>
                  </a:lnTo>
                  <a:lnTo>
                    <a:pt x="1025" y="111"/>
                  </a:lnTo>
                  <a:lnTo>
                    <a:pt x="999" y="111"/>
                  </a:lnTo>
                  <a:lnTo>
                    <a:pt x="934" y="39"/>
                  </a:lnTo>
                  <a:lnTo>
                    <a:pt x="792" y="0"/>
                  </a:lnTo>
                  <a:lnTo>
                    <a:pt x="733" y="46"/>
                  </a:lnTo>
                  <a:lnTo>
                    <a:pt x="636" y="59"/>
                  </a:lnTo>
                  <a:lnTo>
                    <a:pt x="649" y="111"/>
                  </a:lnTo>
                  <a:lnTo>
                    <a:pt x="688" y="156"/>
                  </a:lnTo>
                  <a:lnTo>
                    <a:pt x="675" y="195"/>
                  </a:lnTo>
                  <a:lnTo>
                    <a:pt x="610" y="195"/>
                  </a:lnTo>
                  <a:lnTo>
                    <a:pt x="564" y="228"/>
                  </a:lnTo>
                  <a:lnTo>
                    <a:pt x="584" y="299"/>
                  </a:lnTo>
                  <a:lnTo>
                    <a:pt x="532" y="331"/>
                  </a:lnTo>
                  <a:lnTo>
                    <a:pt x="454" y="325"/>
                  </a:lnTo>
                  <a:lnTo>
                    <a:pt x="428" y="338"/>
                  </a:lnTo>
                  <a:lnTo>
                    <a:pt x="422" y="403"/>
                  </a:lnTo>
                  <a:lnTo>
                    <a:pt x="454" y="494"/>
                  </a:lnTo>
                  <a:lnTo>
                    <a:pt x="415" y="591"/>
                  </a:lnTo>
                  <a:lnTo>
                    <a:pt x="383" y="610"/>
                  </a:lnTo>
                  <a:lnTo>
                    <a:pt x="298" y="597"/>
                  </a:lnTo>
                  <a:lnTo>
                    <a:pt x="240" y="623"/>
                  </a:lnTo>
                  <a:lnTo>
                    <a:pt x="188" y="864"/>
                  </a:lnTo>
                  <a:lnTo>
                    <a:pt x="195" y="909"/>
                  </a:lnTo>
                  <a:lnTo>
                    <a:pt x="195" y="1039"/>
                  </a:lnTo>
                  <a:lnTo>
                    <a:pt x="162" y="1058"/>
                  </a:lnTo>
                  <a:lnTo>
                    <a:pt x="110" y="1039"/>
                  </a:lnTo>
                  <a:lnTo>
                    <a:pt x="0" y="1143"/>
                  </a:lnTo>
                  <a:lnTo>
                    <a:pt x="58" y="1233"/>
                  </a:lnTo>
                  <a:lnTo>
                    <a:pt x="52" y="1344"/>
                  </a:lnTo>
                  <a:lnTo>
                    <a:pt x="221" y="1376"/>
                  </a:lnTo>
                  <a:lnTo>
                    <a:pt x="253" y="1409"/>
                  </a:lnTo>
                  <a:lnTo>
                    <a:pt x="311" y="1357"/>
                  </a:lnTo>
                  <a:lnTo>
                    <a:pt x="337" y="1383"/>
                  </a:lnTo>
                  <a:lnTo>
                    <a:pt x="344" y="1435"/>
                  </a:lnTo>
                  <a:lnTo>
                    <a:pt x="383" y="1441"/>
                  </a:lnTo>
                  <a:lnTo>
                    <a:pt x="564" y="1415"/>
                  </a:lnTo>
                  <a:lnTo>
                    <a:pt x="733" y="1493"/>
                  </a:lnTo>
                  <a:lnTo>
                    <a:pt x="798" y="1454"/>
                  </a:lnTo>
                  <a:lnTo>
                    <a:pt x="921" y="1564"/>
                  </a:lnTo>
                  <a:lnTo>
                    <a:pt x="934" y="1629"/>
                  </a:lnTo>
                  <a:lnTo>
                    <a:pt x="960" y="1636"/>
                  </a:lnTo>
                  <a:lnTo>
                    <a:pt x="993" y="1603"/>
                  </a:lnTo>
                  <a:lnTo>
                    <a:pt x="1058" y="1649"/>
                  </a:lnTo>
                  <a:lnTo>
                    <a:pt x="1071" y="1681"/>
                  </a:lnTo>
                  <a:lnTo>
                    <a:pt x="1129" y="1662"/>
                  </a:lnTo>
                  <a:close/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Dowolny kształt 40"/>
            <p:cNvSpPr>
              <a:spLocks/>
            </p:cNvSpPr>
            <p:nvPr/>
          </p:nvSpPr>
          <p:spPr bwMode="auto">
            <a:xfrm>
              <a:off x="826929" y="4024459"/>
              <a:ext cx="1584831" cy="1492773"/>
            </a:xfrm>
            <a:custGeom>
              <a:avLst/>
              <a:gdLst>
                <a:gd name="T0" fmla="*/ 753 w 1162"/>
                <a:gd name="T1" fmla="*/ 1239 h 1311"/>
                <a:gd name="T2" fmla="*/ 766 w 1162"/>
                <a:gd name="T3" fmla="*/ 1103 h 1311"/>
                <a:gd name="T4" fmla="*/ 896 w 1162"/>
                <a:gd name="T5" fmla="*/ 1051 h 1311"/>
                <a:gd name="T6" fmla="*/ 980 w 1162"/>
                <a:gd name="T7" fmla="*/ 973 h 1311"/>
                <a:gd name="T8" fmla="*/ 961 w 1162"/>
                <a:gd name="T9" fmla="*/ 791 h 1311"/>
                <a:gd name="T10" fmla="*/ 1013 w 1162"/>
                <a:gd name="T11" fmla="*/ 778 h 1311"/>
                <a:gd name="T12" fmla="*/ 1019 w 1162"/>
                <a:gd name="T13" fmla="*/ 714 h 1311"/>
                <a:gd name="T14" fmla="*/ 1097 w 1162"/>
                <a:gd name="T15" fmla="*/ 707 h 1311"/>
                <a:gd name="T16" fmla="*/ 1110 w 1162"/>
                <a:gd name="T17" fmla="*/ 649 h 1311"/>
                <a:gd name="T18" fmla="*/ 1058 w 1162"/>
                <a:gd name="T19" fmla="*/ 577 h 1311"/>
                <a:gd name="T20" fmla="*/ 1051 w 1162"/>
                <a:gd name="T21" fmla="*/ 532 h 1311"/>
                <a:gd name="T22" fmla="*/ 1103 w 1162"/>
                <a:gd name="T23" fmla="*/ 480 h 1311"/>
                <a:gd name="T24" fmla="*/ 1077 w 1162"/>
                <a:gd name="T25" fmla="*/ 428 h 1311"/>
                <a:gd name="T26" fmla="*/ 1142 w 1162"/>
                <a:gd name="T27" fmla="*/ 337 h 1311"/>
                <a:gd name="T28" fmla="*/ 1142 w 1162"/>
                <a:gd name="T29" fmla="*/ 279 h 1311"/>
                <a:gd name="T30" fmla="*/ 1162 w 1162"/>
                <a:gd name="T31" fmla="*/ 233 h 1311"/>
                <a:gd name="T32" fmla="*/ 1162 w 1162"/>
                <a:gd name="T33" fmla="*/ 136 h 1311"/>
                <a:gd name="T34" fmla="*/ 1123 w 1162"/>
                <a:gd name="T35" fmla="*/ 130 h 1311"/>
                <a:gd name="T36" fmla="*/ 1116 w 1162"/>
                <a:gd name="T37" fmla="*/ 78 h 1311"/>
                <a:gd name="T38" fmla="*/ 1090 w 1162"/>
                <a:gd name="T39" fmla="*/ 58 h 1311"/>
                <a:gd name="T40" fmla="*/ 1032 w 1162"/>
                <a:gd name="T41" fmla="*/ 104 h 1311"/>
                <a:gd name="T42" fmla="*/ 1000 w 1162"/>
                <a:gd name="T43" fmla="*/ 71 h 1311"/>
                <a:gd name="T44" fmla="*/ 831 w 1162"/>
                <a:gd name="T45" fmla="*/ 39 h 1311"/>
                <a:gd name="T46" fmla="*/ 766 w 1162"/>
                <a:gd name="T47" fmla="*/ 78 h 1311"/>
                <a:gd name="T48" fmla="*/ 643 w 1162"/>
                <a:gd name="T49" fmla="*/ 91 h 1311"/>
                <a:gd name="T50" fmla="*/ 617 w 1162"/>
                <a:gd name="T51" fmla="*/ 58 h 1311"/>
                <a:gd name="T52" fmla="*/ 617 w 1162"/>
                <a:gd name="T53" fmla="*/ 6 h 1311"/>
                <a:gd name="T54" fmla="*/ 571 w 1162"/>
                <a:gd name="T55" fmla="*/ 0 h 1311"/>
                <a:gd name="T56" fmla="*/ 519 w 1162"/>
                <a:gd name="T57" fmla="*/ 19 h 1311"/>
                <a:gd name="T58" fmla="*/ 416 w 1162"/>
                <a:gd name="T59" fmla="*/ 26 h 1311"/>
                <a:gd name="T60" fmla="*/ 435 w 1162"/>
                <a:gd name="T61" fmla="*/ 136 h 1311"/>
                <a:gd name="T62" fmla="*/ 409 w 1162"/>
                <a:gd name="T63" fmla="*/ 201 h 1311"/>
                <a:gd name="T64" fmla="*/ 279 w 1162"/>
                <a:gd name="T65" fmla="*/ 337 h 1311"/>
                <a:gd name="T66" fmla="*/ 201 w 1162"/>
                <a:gd name="T67" fmla="*/ 525 h 1311"/>
                <a:gd name="T68" fmla="*/ 214 w 1162"/>
                <a:gd name="T69" fmla="*/ 655 h 1311"/>
                <a:gd name="T70" fmla="*/ 169 w 1162"/>
                <a:gd name="T71" fmla="*/ 701 h 1311"/>
                <a:gd name="T72" fmla="*/ 111 w 1162"/>
                <a:gd name="T73" fmla="*/ 694 h 1311"/>
                <a:gd name="T74" fmla="*/ 98 w 1162"/>
                <a:gd name="T75" fmla="*/ 759 h 1311"/>
                <a:gd name="T76" fmla="*/ 33 w 1162"/>
                <a:gd name="T77" fmla="*/ 765 h 1311"/>
                <a:gd name="T78" fmla="*/ 0 w 1162"/>
                <a:gd name="T79" fmla="*/ 804 h 1311"/>
                <a:gd name="T80" fmla="*/ 117 w 1162"/>
                <a:gd name="T81" fmla="*/ 850 h 1311"/>
                <a:gd name="T82" fmla="*/ 273 w 1162"/>
                <a:gd name="T83" fmla="*/ 934 h 1311"/>
                <a:gd name="T84" fmla="*/ 318 w 1162"/>
                <a:gd name="T85" fmla="*/ 1006 h 1311"/>
                <a:gd name="T86" fmla="*/ 480 w 1162"/>
                <a:gd name="T87" fmla="*/ 993 h 1311"/>
                <a:gd name="T88" fmla="*/ 500 w 1162"/>
                <a:gd name="T89" fmla="*/ 928 h 1311"/>
                <a:gd name="T90" fmla="*/ 532 w 1162"/>
                <a:gd name="T91" fmla="*/ 941 h 1311"/>
                <a:gd name="T92" fmla="*/ 532 w 1162"/>
                <a:gd name="T93" fmla="*/ 986 h 1311"/>
                <a:gd name="T94" fmla="*/ 552 w 1162"/>
                <a:gd name="T95" fmla="*/ 1032 h 1311"/>
                <a:gd name="T96" fmla="*/ 506 w 1162"/>
                <a:gd name="T97" fmla="*/ 1090 h 1311"/>
                <a:gd name="T98" fmla="*/ 455 w 1162"/>
                <a:gd name="T99" fmla="*/ 1109 h 1311"/>
                <a:gd name="T100" fmla="*/ 487 w 1162"/>
                <a:gd name="T101" fmla="*/ 1161 h 1311"/>
                <a:gd name="T102" fmla="*/ 532 w 1162"/>
                <a:gd name="T103" fmla="*/ 1168 h 1311"/>
                <a:gd name="T104" fmla="*/ 571 w 1162"/>
                <a:gd name="T105" fmla="*/ 1285 h 1311"/>
                <a:gd name="T106" fmla="*/ 662 w 1162"/>
                <a:gd name="T107" fmla="*/ 1311 h 1311"/>
                <a:gd name="T108" fmla="*/ 675 w 1162"/>
                <a:gd name="T109" fmla="*/ 1285 h 1311"/>
                <a:gd name="T110" fmla="*/ 753 w 1162"/>
                <a:gd name="T111" fmla="*/ 1239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62" h="1311">
                  <a:moveTo>
                    <a:pt x="753" y="1239"/>
                  </a:moveTo>
                  <a:lnTo>
                    <a:pt x="766" y="1103"/>
                  </a:lnTo>
                  <a:lnTo>
                    <a:pt x="896" y="1051"/>
                  </a:lnTo>
                  <a:lnTo>
                    <a:pt x="980" y="973"/>
                  </a:lnTo>
                  <a:lnTo>
                    <a:pt x="961" y="791"/>
                  </a:lnTo>
                  <a:lnTo>
                    <a:pt x="1013" y="778"/>
                  </a:lnTo>
                  <a:lnTo>
                    <a:pt x="1019" y="714"/>
                  </a:lnTo>
                  <a:lnTo>
                    <a:pt x="1097" y="707"/>
                  </a:lnTo>
                  <a:lnTo>
                    <a:pt x="1110" y="649"/>
                  </a:lnTo>
                  <a:lnTo>
                    <a:pt x="1058" y="577"/>
                  </a:lnTo>
                  <a:lnTo>
                    <a:pt x="1051" y="532"/>
                  </a:lnTo>
                  <a:lnTo>
                    <a:pt x="1103" y="480"/>
                  </a:lnTo>
                  <a:lnTo>
                    <a:pt x="1077" y="428"/>
                  </a:lnTo>
                  <a:lnTo>
                    <a:pt x="1142" y="337"/>
                  </a:lnTo>
                  <a:lnTo>
                    <a:pt x="1142" y="279"/>
                  </a:lnTo>
                  <a:lnTo>
                    <a:pt x="1162" y="233"/>
                  </a:lnTo>
                  <a:lnTo>
                    <a:pt x="1162" y="136"/>
                  </a:lnTo>
                  <a:lnTo>
                    <a:pt x="1123" y="130"/>
                  </a:lnTo>
                  <a:lnTo>
                    <a:pt x="1116" y="78"/>
                  </a:lnTo>
                  <a:lnTo>
                    <a:pt x="1090" y="58"/>
                  </a:lnTo>
                  <a:lnTo>
                    <a:pt x="1032" y="104"/>
                  </a:lnTo>
                  <a:lnTo>
                    <a:pt x="1000" y="71"/>
                  </a:lnTo>
                  <a:lnTo>
                    <a:pt x="831" y="39"/>
                  </a:lnTo>
                  <a:lnTo>
                    <a:pt x="766" y="78"/>
                  </a:lnTo>
                  <a:lnTo>
                    <a:pt x="643" y="91"/>
                  </a:lnTo>
                  <a:lnTo>
                    <a:pt x="617" y="58"/>
                  </a:lnTo>
                  <a:lnTo>
                    <a:pt x="617" y="6"/>
                  </a:lnTo>
                  <a:lnTo>
                    <a:pt x="571" y="0"/>
                  </a:lnTo>
                  <a:lnTo>
                    <a:pt x="519" y="19"/>
                  </a:lnTo>
                  <a:lnTo>
                    <a:pt x="416" y="26"/>
                  </a:lnTo>
                  <a:lnTo>
                    <a:pt x="435" y="136"/>
                  </a:lnTo>
                  <a:lnTo>
                    <a:pt x="409" y="201"/>
                  </a:lnTo>
                  <a:lnTo>
                    <a:pt x="279" y="337"/>
                  </a:lnTo>
                  <a:lnTo>
                    <a:pt x="201" y="525"/>
                  </a:lnTo>
                  <a:lnTo>
                    <a:pt x="214" y="655"/>
                  </a:lnTo>
                  <a:lnTo>
                    <a:pt x="169" y="701"/>
                  </a:lnTo>
                  <a:lnTo>
                    <a:pt x="111" y="694"/>
                  </a:lnTo>
                  <a:lnTo>
                    <a:pt x="98" y="759"/>
                  </a:lnTo>
                  <a:lnTo>
                    <a:pt x="33" y="765"/>
                  </a:lnTo>
                  <a:lnTo>
                    <a:pt x="0" y="804"/>
                  </a:lnTo>
                  <a:lnTo>
                    <a:pt x="117" y="850"/>
                  </a:lnTo>
                  <a:lnTo>
                    <a:pt x="273" y="934"/>
                  </a:lnTo>
                  <a:lnTo>
                    <a:pt x="318" y="1006"/>
                  </a:lnTo>
                  <a:lnTo>
                    <a:pt x="480" y="993"/>
                  </a:lnTo>
                  <a:lnTo>
                    <a:pt x="500" y="928"/>
                  </a:lnTo>
                  <a:lnTo>
                    <a:pt x="532" y="941"/>
                  </a:lnTo>
                  <a:lnTo>
                    <a:pt x="532" y="986"/>
                  </a:lnTo>
                  <a:lnTo>
                    <a:pt x="552" y="1032"/>
                  </a:lnTo>
                  <a:lnTo>
                    <a:pt x="506" y="1090"/>
                  </a:lnTo>
                  <a:lnTo>
                    <a:pt x="455" y="1109"/>
                  </a:lnTo>
                  <a:lnTo>
                    <a:pt x="487" y="1161"/>
                  </a:lnTo>
                  <a:lnTo>
                    <a:pt x="532" y="1168"/>
                  </a:lnTo>
                  <a:lnTo>
                    <a:pt x="571" y="1285"/>
                  </a:lnTo>
                  <a:lnTo>
                    <a:pt x="662" y="1311"/>
                  </a:lnTo>
                  <a:lnTo>
                    <a:pt x="675" y="1285"/>
                  </a:lnTo>
                  <a:lnTo>
                    <a:pt x="753" y="1239"/>
                  </a:lnTo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Dowolny kształt 41"/>
            <p:cNvSpPr>
              <a:spLocks/>
            </p:cNvSpPr>
            <p:nvPr/>
          </p:nvSpPr>
          <p:spPr bwMode="auto">
            <a:xfrm>
              <a:off x="1876714" y="4206712"/>
              <a:ext cx="1543158" cy="1886584"/>
            </a:xfrm>
            <a:custGeom>
              <a:avLst/>
              <a:gdLst>
                <a:gd name="T0" fmla="*/ 954 w 1259"/>
                <a:gd name="T1" fmla="*/ 1544 h 1830"/>
                <a:gd name="T2" fmla="*/ 908 w 1259"/>
                <a:gd name="T3" fmla="*/ 1454 h 1830"/>
                <a:gd name="T4" fmla="*/ 850 w 1259"/>
                <a:gd name="T5" fmla="*/ 1408 h 1830"/>
                <a:gd name="T6" fmla="*/ 759 w 1259"/>
                <a:gd name="T7" fmla="*/ 1285 h 1830"/>
                <a:gd name="T8" fmla="*/ 681 w 1259"/>
                <a:gd name="T9" fmla="*/ 1233 h 1830"/>
                <a:gd name="T10" fmla="*/ 779 w 1259"/>
                <a:gd name="T11" fmla="*/ 1071 h 1830"/>
                <a:gd name="T12" fmla="*/ 844 w 1259"/>
                <a:gd name="T13" fmla="*/ 1019 h 1830"/>
                <a:gd name="T14" fmla="*/ 844 w 1259"/>
                <a:gd name="T15" fmla="*/ 883 h 1830"/>
                <a:gd name="T16" fmla="*/ 941 w 1259"/>
                <a:gd name="T17" fmla="*/ 837 h 1830"/>
                <a:gd name="T18" fmla="*/ 1116 w 1259"/>
                <a:gd name="T19" fmla="*/ 720 h 1830"/>
                <a:gd name="T20" fmla="*/ 1259 w 1259"/>
                <a:gd name="T21" fmla="*/ 630 h 1830"/>
                <a:gd name="T22" fmla="*/ 1233 w 1259"/>
                <a:gd name="T23" fmla="*/ 513 h 1830"/>
                <a:gd name="T24" fmla="*/ 1207 w 1259"/>
                <a:gd name="T25" fmla="*/ 422 h 1830"/>
                <a:gd name="T26" fmla="*/ 1181 w 1259"/>
                <a:gd name="T27" fmla="*/ 279 h 1830"/>
                <a:gd name="T28" fmla="*/ 1097 w 1259"/>
                <a:gd name="T29" fmla="*/ 266 h 1830"/>
                <a:gd name="T30" fmla="*/ 1019 w 1259"/>
                <a:gd name="T31" fmla="*/ 188 h 1830"/>
                <a:gd name="T32" fmla="*/ 960 w 1259"/>
                <a:gd name="T33" fmla="*/ 214 h 1830"/>
                <a:gd name="T34" fmla="*/ 824 w 1259"/>
                <a:gd name="T35" fmla="*/ 39 h 1830"/>
                <a:gd name="T36" fmla="*/ 590 w 1259"/>
                <a:gd name="T37" fmla="*/ 0 h 1830"/>
                <a:gd name="T38" fmla="*/ 409 w 1259"/>
                <a:gd name="T39" fmla="*/ 123 h 1830"/>
                <a:gd name="T40" fmla="*/ 389 w 1259"/>
                <a:gd name="T41" fmla="*/ 227 h 1830"/>
                <a:gd name="T42" fmla="*/ 350 w 1259"/>
                <a:gd name="T43" fmla="*/ 370 h 1830"/>
                <a:gd name="T44" fmla="*/ 305 w 1259"/>
                <a:gd name="T45" fmla="*/ 467 h 1830"/>
                <a:gd name="T46" fmla="*/ 344 w 1259"/>
                <a:gd name="T47" fmla="*/ 597 h 1830"/>
                <a:gd name="T48" fmla="*/ 260 w 1259"/>
                <a:gd name="T49" fmla="*/ 668 h 1830"/>
                <a:gd name="T50" fmla="*/ 227 w 1259"/>
                <a:gd name="T51" fmla="*/ 863 h 1830"/>
                <a:gd name="T52" fmla="*/ 13 w 1259"/>
                <a:gd name="T53" fmla="*/ 993 h 1830"/>
                <a:gd name="T54" fmla="*/ 45 w 1259"/>
                <a:gd name="T55" fmla="*/ 1175 h 1830"/>
                <a:gd name="T56" fmla="*/ 156 w 1259"/>
                <a:gd name="T57" fmla="*/ 1259 h 1830"/>
                <a:gd name="T58" fmla="*/ 240 w 1259"/>
                <a:gd name="T59" fmla="*/ 1246 h 1830"/>
                <a:gd name="T60" fmla="*/ 376 w 1259"/>
                <a:gd name="T61" fmla="*/ 1493 h 1830"/>
                <a:gd name="T62" fmla="*/ 506 w 1259"/>
                <a:gd name="T63" fmla="*/ 1687 h 1830"/>
                <a:gd name="T64" fmla="*/ 597 w 1259"/>
                <a:gd name="T65" fmla="*/ 1798 h 1830"/>
                <a:gd name="T66" fmla="*/ 675 w 1259"/>
                <a:gd name="T67" fmla="*/ 1817 h 1830"/>
                <a:gd name="T68" fmla="*/ 785 w 1259"/>
                <a:gd name="T69" fmla="*/ 1694 h 1830"/>
                <a:gd name="T70" fmla="*/ 908 w 1259"/>
                <a:gd name="T71" fmla="*/ 1616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9" h="1830">
                  <a:moveTo>
                    <a:pt x="947" y="1609"/>
                  </a:moveTo>
                  <a:lnTo>
                    <a:pt x="954" y="1544"/>
                  </a:lnTo>
                  <a:lnTo>
                    <a:pt x="902" y="1512"/>
                  </a:lnTo>
                  <a:lnTo>
                    <a:pt x="908" y="1454"/>
                  </a:lnTo>
                  <a:lnTo>
                    <a:pt x="895" y="1421"/>
                  </a:lnTo>
                  <a:lnTo>
                    <a:pt x="850" y="1408"/>
                  </a:lnTo>
                  <a:lnTo>
                    <a:pt x="824" y="1337"/>
                  </a:lnTo>
                  <a:lnTo>
                    <a:pt x="759" y="1285"/>
                  </a:lnTo>
                  <a:lnTo>
                    <a:pt x="753" y="1239"/>
                  </a:lnTo>
                  <a:lnTo>
                    <a:pt x="681" y="1233"/>
                  </a:lnTo>
                  <a:lnTo>
                    <a:pt x="701" y="1175"/>
                  </a:lnTo>
                  <a:lnTo>
                    <a:pt x="779" y="1071"/>
                  </a:lnTo>
                  <a:lnTo>
                    <a:pt x="785" y="1025"/>
                  </a:lnTo>
                  <a:lnTo>
                    <a:pt x="844" y="1019"/>
                  </a:lnTo>
                  <a:lnTo>
                    <a:pt x="882" y="947"/>
                  </a:lnTo>
                  <a:lnTo>
                    <a:pt x="844" y="883"/>
                  </a:lnTo>
                  <a:lnTo>
                    <a:pt x="863" y="837"/>
                  </a:lnTo>
                  <a:lnTo>
                    <a:pt x="941" y="837"/>
                  </a:lnTo>
                  <a:lnTo>
                    <a:pt x="960" y="727"/>
                  </a:lnTo>
                  <a:lnTo>
                    <a:pt x="1116" y="720"/>
                  </a:lnTo>
                  <a:lnTo>
                    <a:pt x="1226" y="694"/>
                  </a:lnTo>
                  <a:lnTo>
                    <a:pt x="1259" y="630"/>
                  </a:lnTo>
                  <a:lnTo>
                    <a:pt x="1194" y="578"/>
                  </a:lnTo>
                  <a:lnTo>
                    <a:pt x="1233" y="513"/>
                  </a:lnTo>
                  <a:lnTo>
                    <a:pt x="1207" y="461"/>
                  </a:lnTo>
                  <a:lnTo>
                    <a:pt x="1207" y="422"/>
                  </a:lnTo>
                  <a:lnTo>
                    <a:pt x="1155" y="383"/>
                  </a:lnTo>
                  <a:lnTo>
                    <a:pt x="1181" y="279"/>
                  </a:lnTo>
                  <a:lnTo>
                    <a:pt x="1155" y="253"/>
                  </a:lnTo>
                  <a:lnTo>
                    <a:pt x="1097" y="266"/>
                  </a:lnTo>
                  <a:lnTo>
                    <a:pt x="1084" y="234"/>
                  </a:lnTo>
                  <a:lnTo>
                    <a:pt x="1019" y="188"/>
                  </a:lnTo>
                  <a:lnTo>
                    <a:pt x="986" y="221"/>
                  </a:lnTo>
                  <a:lnTo>
                    <a:pt x="960" y="214"/>
                  </a:lnTo>
                  <a:lnTo>
                    <a:pt x="947" y="149"/>
                  </a:lnTo>
                  <a:lnTo>
                    <a:pt x="824" y="39"/>
                  </a:lnTo>
                  <a:lnTo>
                    <a:pt x="759" y="78"/>
                  </a:lnTo>
                  <a:lnTo>
                    <a:pt x="590" y="0"/>
                  </a:lnTo>
                  <a:lnTo>
                    <a:pt x="409" y="26"/>
                  </a:lnTo>
                  <a:lnTo>
                    <a:pt x="409" y="123"/>
                  </a:lnTo>
                  <a:lnTo>
                    <a:pt x="389" y="162"/>
                  </a:lnTo>
                  <a:lnTo>
                    <a:pt x="389" y="227"/>
                  </a:lnTo>
                  <a:lnTo>
                    <a:pt x="324" y="318"/>
                  </a:lnTo>
                  <a:lnTo>
                    <a:pt x="350" y="370"/>
                  </a:lnTo>
                  <a:lnTo>
                    <a:pt x="298" y="415"/>
                  </a:lnTo>
                  <a:lnTo>
                    <a:pt x="305" y="467"/>
                  </a:lnTo>
                  <a:lnTo>
                    <a:pt x="357" y="539"/>
                  </a:lnTo>
                  <a:lnTo>
                    <a:pt x="344" y="597"/>
                  </a:lnTo>
                  <a:lnTo>
                    <a:pt x="266" y="604"/>
                  </a:lnTo>
                  <a:lnTo>
                    <a:pt x="260" y="668"/>
                  </a:lnTo>
                  <a:lnTo>
                    <a:pt x="208" y="681"/>
                  </a:lnTo>
                  <a:lnTo>
                    <a:pt x="227" y="863"/>
                  </a:lnTo>
                  <a:lnTo>
                    <a:pt x="143" y="941"/>
                  </a:lnTo>
                  <a:lnTo>
                    <a:pt x="13" y="993"/>
                  </a:lnTo>
                  <a:lnTo>
                    <a:pt x="0" y="1129"/>
                  </a:lnTo>
                  <a:lnTo>
                    <a:pt x="45" y="1175"/>
                  </a:lnTo>
                  <a:lnTo>
                    <a:pt x="149" y="1220"/>
                  </a:lnTo>
                  <a:lnTo>
                    <a:pt x="156" y="1259"/>
                  </a:lnTo>
                  <a:lnTo>
                    <a:pt x="201" y="1259"/>
                  </a:lnTo>
                  <a:lnTo>
                    <a:pt x="240" y="1246"/>
                  </a:lnTo>
                  <a:lnTo>
                    <a:pt x="331" y="1291"/>
                  </a:lnTo>
                  <a:lnTo>
                    <a:pt x="376" y="1493"/>
                  </a:lnTo>
                  <a:lnTo>
                    <a:pt x="467" y="1531"/>
                  </a:lnTo>
                  <a:lnTo>
                    <a:pt x="506" y="1687"/>
                  </a:lnTo>
                  <a:lnTo>
                    <a:pt x="597" y="1713"/>
                  </a:lnTo>
                  <a:lnTo>
                    <a:pt x="597" y="1798"/>
                  </a:lnTo>
                  <a:lnTo>
                    <a:pt x="629" y="1830"/>
                  </a:lnTo>
                  <a:lnTo>
                    <a:pt x="675" y="1817"/>
                  </a:lnTo>
                  <a:lnTo>
                    <a:pt x="746" y="1830"/>
                  </a:lnTo>
                  <a:lnTo>
                    <a:pt x="785" y="1694"/>
                  </a:lnTo>
                  <a:lnTo>
                    <a:pt x="857" y="1687"/>
                  </a:lnTo>
                  <a:lnTo>
                    <a:pt x="908" y="1616"/>
                  </a:lnTo>
                  <a:lnTo>
                    <a:pt x="947" y="1609"/>
                  </a:lnTo>
                </a:path>
              </a:pathLst>
            </a:custGeom>
            <a:solidFill>
              <a:schemeClr val="bg1"/>
            </a:solidFill>
            <a:ln w="825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pole tekstowe 2"/>
            <p:cNvSpPr txBox="1"/>
            <p:nvPr/>
          </p:nvSpPr>
          <p:spPr>
            <a:xfrm>
              <a:off x="1165450" y="4290634"/>
              <a:ext cx="995402" cy="65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gmina wiejska</a:t>
              </a:r>
            </a:p>
          </p:txBody>
        </p:sp>
        <p:sp>
          <p:nvSpPr>
            <p:cNvPr id="44" name="pole tekstowe 14"/>
            <p:cNvSpPr txBox="1"/>
            <p:nvPr/>
          </p:nvSpPr>
          <p:spPr>
            <a:xfrm>
              <a:off x="2173561" y="4367619"/>
              <a:ext cx="1049785" cy="65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gmina wiejska</a:t>
              </a:r>
            </a:p>
          </p:txBody>
        </p:sp>
        <p:sp>
          <p:nvSpPr>
            <p:cNvPr id="45" name="pole tekstowe 15"/>
            <p:cNvSpPr txBox="1"/>
            <p:nvPr/>
          </p:nvSpPr>
          <p:spPr>
            <a:xfrm>
              <a:off x="2191728" y="3204080"/>
              <a:ext cx="1645931" cy="488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gmina </a:t>
              </a:r>
              <a:b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pl-PL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miejsko-wiejska</a:t>
              </a:r>
            </a:p>
          </p:txBody>
        </p:sp>
      </p:grpSp>
      <p:pic>
        <p:nvPicPr>
          <p:cNvPr id="46" name="Obraz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289" y="1122031"/>
            <a:ext cx="2479075" cy="253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9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186497"/>
              </p:ext>
            </p:extLst>
          </p:nvPr>
        </p:nvGraphicFramePr>
        <p:xfrm>
          <a:off x="395536" y="2276872"/>
          <a:ext cx="86868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851104" cy="864096"/>
          </a:xfrm>
        </p:spPr>
        <p:txBody>
          <a:bodyPr>
            <a:normAutofit fontScale="90000"/>
          </a:bodyPr>
          <a:lstStyle/>
          <a:p>
            <a:r>
              <a:rPr lang="pl-PL" dirty="0"/>
              <a:t>Obszar działalności spółdzielni energetycznej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34480" y="1484784"/>
            <a:ext cx="828092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Obszar działalności spółdzielni energetycznych ustala się na podstawie:</a:t>
            </a:r>
          </a:p>
        </p:txBody>
      </p:sp>
    </p:spTree>
    <p:extLst>
      <p:ext uri="{BB962C8B-B14F-4D97-AF65-F5344CB8AC3E}">
        <p14:creationId xmlns:p14="http://schemas.microsoft.com/office/powerpoint/2010/main" val="488224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l-PL" sz="2700" dirty="0"/>
              <a:t>Warunki dla spółdzielni energetycznej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53191609"/>
              </p:ext>
            </p:extLst>
          </p:nvPr>
        </p:nvGraphicFramePr>
        <p:xfrm>
          <a:off x="254993" y="1628800"/>
          <a:ext cx="863401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7765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pl-PL" sz="2700" dirty="0"/>
              <a:t>Etapy zakładania spółdzielni energetycznej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2990850" cy="1524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8166"/>
            <a:ext cx="2249429" cy="1365507"/>
          </a:xfrm>
          <a:prstGeom prst="rect">
            <a:avLst/>
          </a:prstGeom>
        </p:spPr>
      </p:pic>
      <p:sp>
        <p:nvSpPr>
          <p:cNvPr id="6" name="Strzałka w prawo 5"/>
          <p:cNvSpPr/>
          <p:nvPr/>
        </p:nvSpPr>
        <p:spPr>
          <a:xfrm>
            <a:off x="4139952" y="3046852"/>
            <a:ext cx="1350381" cy="764295"/>
          </a:xfrm>
          <a:prstGeom prst="rightArrow">
            <a:avLst/>
          </a:prstGeom>
          <a:noFill/>
          <a:ln>
            <a:solidFill>
              <a:srgbClr val="007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115616" y="1844824"/>
            <a:ext cx="1800200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sz="2400" b="1" dirty="0"/>
              <a:t>I etap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6228184" y="1844824"/>
            <a:ext cx="1800200" cy="54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pl-PL" sz="2400" b="1" dirty="0"/>
              <a:t>II etap</a:t>
            </a:r>
          </a:p>
        </p:txBody>
      </p:sp>
      <p:sp>
        <p:nvSpPr>
          <p:cNvPr id="9" name="Nawias klamrowy zamykający 8"/>
          <p:cNvSpPr/>
          <p:nvPr/>
        </p:nvSpPr>
        <p:spPr>
          <a:xfrm rot="5400000">
            <a:off x="4223508" y="1047103"/>
            <a:ext cx="648072" cy="7428089"/>
          </a:xfrm>
          <a:prstGeom prst="rightBrace">
            <a:avLst/>
          </a:prstGeom>
          <a:ln w="19050">
            <a:solidFill>
              <a:srgbClr val="007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9127" y="5186473"/>
            <a:ext cx="2896834" cy="8245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834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700" dirty="0"/>
              <a:t>Minimalna liczba założycieli spółdzielni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51924"/>
            <a:ext cx="7992888" cy="2954152"/>
          </a:xfrm>
          <a:prstGeom prst="rect">
            <a:avLst/>
          </a:prstGeom>
        </p:spPr>
      </p:pic>
      <p:sp>
        <p:nvSpPr>
          <p:cNvPr id="3" name="Nawias klamrowy zamykający 2"/>
          <p:cNvSpPr/>
          <p:nvPr/>
        </p:nvSpPr>
        <p:spPr>
          <a:xfrm rot="5400000">
            <a:off x="2771799" y="2564905"/>
            <a:ext cx="864097" cy="5184576"/>
          </a:xfrm>
          <a:prstGeom prst="rightBrace">
            <a:avLst>
              <a:gd name="adj1" fmla="val 8333"/>
              <a:gd name="adj2" fmla="val 50314"/>
            </a:avLst>
          </a:prstGeom>
          <a:ln>
            <a:solidFill>
              <a:srgbClr val="007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87523" y="5633379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Ustawa – Prawo spółdzielcze</a:t>
            </a:r>
          </a:p>
        </p:txBody>
      </p:sp>
      <p:sp>
        <p:nvSpPr>
          <p:cNvPr id="6" name="Nawias klamrowy zamykający 5"/>
          <p:cNvSpPr/>
          <p:nvPr/>
        </p:nvSpPr>
        <p:spPr>
          <a:xfrm rot="5400000">
            <a:off x="6737966" y="3938783"/>
            <a:ext cx="852643" cy="2448272"/>
          </a:xfrm>
          <a:prstGeom prst="rightBrace">
            <a:avLst>
              <a:gd name="adj1" fmla="val 8333"/>
              <a:gd name="adj2" fmla="val 50314"/>
            </a:avLst>
          </a:prstGeom>
          <a:ln>
            <a:solidFill>
              <a:srgbClr val="007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611809" y="5633380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Ustawa o spółdzielniach rolników</a:t>
            </a:r>
          </a:p>
        </p:txBody>
      </p:sp>
    </p:spTree>
    <p:extLst>
      <p:ext uri="{BB962C8B-B14F-4D97-AF65-F5344CB8AC3E}">
        <p14:creationId xmlns:p14="http://schemas.microsoft.com/office/powerpoint/2010/main" val="216569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9941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700" dirty="0"/>
              <a:t>Zamieszczenie danych w wykazie spółdzielni energetycznych KOWR </a:t>
            </a:r>
            <a:endParaRPr lang="pl-PL" sz="27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56" y="2128416"/>
            <a:ext cx="2383668" cy="35328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128392"/>
            <a:ext cx="2294995" cy="35328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Krzyż 5"/>
          <p:cNvSpPr/>
          <p:nvPr/>
        </p:nvSpPr>
        <p:spPr>
          <a:xfrm>
            <a:off x="3203848" y="3356992"/>
            <a:ext cx="514400" cy="504056"/>
          </a:xfrm>
          <a:prstGeom prst="plus">
            <a:avLst/>
          </a:prstGeom>
          <a:noFill/>
          <a:ln>
            <a:solidFill>
              <a:srgbClr val="007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Krzyż 6"/>
          <p:cNvSpPr/>
          <p:nvPr/>
        </p:nvSpPr>
        <p:spPr>
          <a:xfrm>
            <a:off x="6280587" y="3356992"/>
            <a:ext cx="514400" cy="504056"/>
          </a:xfrm>
          <a:prstGeom prst="plus">
            <a:avLst/>
          </a:prstGeom>
          <a:noFill/>
          <a:ln>
            <a:solidFill>
              <a:srgbClr val="007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339" y="2420888"/>
            <a:ext cx="1993492" cy="254122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7092280" y="4005064"/>
            <a:ext cx="14406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700" b="1" dirty="0">
                <a:solidFill>
                  <a:schemeClr val="bg1"/>
                </a:solidFill>
              </a:rPr>
              <a:t>SPÓŁDZIELNI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04156" y="6309320"/>
            <a:ext cx="3114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www.gov.pl/kowr</a:t>
            </a:r>
          </a:p>
        </p:txBody>
      </p:sp>
    </p:spTree>
    <p:extLst>
      <p:ext uri="{BB962C8B-B14F-4D97-AF65-F5344CB8AC3E}">
        <p14:creationId xmlns:p14="http://schemas.microsoft.com/office/powerpoint/2010/main" val="23858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79096" cy="9250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700" dirty="0"/>
              <a:t>Rejestracja w KOWR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47225" y="1412776"/>
            <a:ext cx="6226292" cy="936104"/>
          </a:xfrm>
        </p:spPr>
        <p:txBody>
          <a:bodyPr>
            <a:noAutofit/>
          </a:bodyPr>
          <a:lstStyle/>
          <a:p>
            <a:pPr marL="0" lvl="0" indent="0" algn="ctr">
              <a:spcAft>
                <a:spcPts val="600"/>
              </a:spcAft>
              <a:buNone/>
            </a:pPr>
            <a:r>
              <a:rPr lang="pl-PL" b="1" dirty="0"/>
              <a:t>Wniosek</a:t>
            </a:r>
            <a:r>
              <a:rPr lang="pl-PL" dirty="0"/>
              <a:t> o zamieszczenie danych spółdzielni w wykazie spółdzielni energetycznych </a:t>
            </a:r>
            <a:r>
              <a:rPr lang="pl-PL" b="1" dirty="0"/>
              <a:t>wraz z załącznikami </a:t>
            </a:r>
            <a:r>
              <a:rPr lang="pl-PL" dirty="0"/>
              <a:t>(oświadczeniem i statutem)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743437" y="2858137"/>
            <a:ext cx="3672408" cy="954107"/>
          </a:xfrm>
          <a:prstGeom prst="rect">
            <a:avLst/>
          </a:prstGeom>
          <a:noFill/>
          <a:ln>
            <a:solidFill>
              <a:srgbClr val="00761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7614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Dyrektor Generalny KOWR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654" y="4376718"/>
            <a:ext cx="280314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761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Wzywa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761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 do uzupełniania wniosku w terminie 7 dni od dnia doręczenia wezwania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wraz z pouczeniem,  że nieuzupełnienie wniosku spowoduje jego pozostawienie bez rozpoznania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998567" y="4388896"/>
            <a:ext cx="3142878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761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Odmawia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761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,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w drodze decyzji,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761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 zamieszczenia danych spółdzielni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w wykazie spółdzielni energetycznych, w przypadku gdy spółdzielnia nie spełnia warunków, o których mowa w art. 38e ustawy OZE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6310536" y="4365104"/>
            <a:ext cx="272596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w Cen MT" panose="020B0602020104020603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761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Zamieszcza dane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007614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 spółdzielni energetycznej w wykazie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spółdzielni energetycznych oraz wydaje zaświadczenie potwierdzające dokonanie </a:t>
            </a:r>
            <a:b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</a:b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-18"/>
                <a:ea typeface="+mn-ea"/>
                <a:cs typeface="+mn-cs"/>
              </a:rPr>
              <a:t>ww. czynności</a:t>
            </a:r>
          </a:p>
        </p:txBody>
      </p:sp>
      <p:cxnSp>
        <p:nvCxnSpPr>
          <p:cNvPr id="24" name="Łącznik łamany 23"/>
          <p:cNvCxnSpPr>
            <a:stCxn id="4" idx="1"/>
            <a:endCxn id="7" idx="0"/>
          </p:cNvCxnSpPr>
          <p:nvPr/>
        </p:nvCxnSpPr>
        <p:spPr>
          <a:xfrm rot="10800000" flipV="1">
            <a:off x="1447225" y="3335190"/>
            <a:ext cx="1296213" cy="1041527"/>
          </a:xfrm>
          <a:prstGeom prst="bentConnector2">
            <a:avLst/>
          </a:prstGeom>
          <a:ln w="25400">
            <a:solidFill>
              <a:srgbClr val="007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>
            <a:stCxn id="4" idx="3"/>
            <a:endCxn id="14" idx="0"/>
          </p:cNvCxnSpPr>
          <p:nvPr/>
        </p:nvCxnSpPr>
        <p:spPr>
          <a:xfrm>
            <a:off x="6415845" y="3335191"/>
            <a:ext cx="1257671" cy="1029913"/>
          </a:xfrm>
          <a:prstGeom prst="bentConnector2">
            <a:avLst/>
          </a:prstGeom>
          <a:ln w="25400">
            <a:solidFill>
              <a:srgbClr val="007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4" idx="2"/>
            <a:endCxn id="8" idx="0"/>
          </p:cNvCxnSpPr>
          <p:nvPr/>
        </p:nvCxnSpPr>
        <p:spPr>
          <a:xfrm flipH="1">
            <a:off x="4570006" y="3812244"/>
            <a:ext cx="9635" cy="576652"/>
          </a:xfrm>
          <a:prstGeom prst="straightConnector1">
            <a:avLst/>
          </a:prstGeom>
          <a:ln w="25400">
            <a:solidFill>
              <a:srgbClr val="0076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ole tekstowe 28"/>
          <p:cNvSpPr txBox="1"/>
          <p:nvPr/>
        </p:nvSpPr>
        <p:spPr>
          <a:xfrm>
            <a:off x="1265734" y="3110771"/>
            <a:ext cx="1583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38g ust. 6 ustawy OZE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4067944" y="3967270"/>
            <a:ext cx="1290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38k ustawy OZE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6449381" y="3110771"/>
            <a:ext cx="1542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art. 38j ust. 1 ustawy OZE</a:t>
            </a:r>
          </a:p>
        </p:txBody>
      </p:sp>
      <p:cxnSp>
        <p:nvCxnSpPr>
          <p:cNvPr id="52" name="Łącznik prosty ze strzałką 51"/>
          <p:cNvCxnSpPr/>
          <p:nvPr/>
        </p:nvCxnSpPr>
        <p:spPr>
          <a:xfrm>
            <a:off x="4572000" y="2340000"/>
            <a:ext cx="19270" cy="514458"/>
          </a:xfrm>
          <a:prstGeom prst="straightConnector1">
            <a:avLst/>
          </a:prstGeom>
          <a:ln w="38100">
            <a:solidFill>
              <a:srgbClr val="0D7E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18696</TotalTime>
  <Words>977</Words>
  <Application>Microsoft Office PowerPoint</Application>
  <PresentationFormat>Pokaz na ekranie (4:3)</PresentationFormat>
  <Paragraphs>114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Tw Cen MT</vt:lpstr>
      <vt:lpstr>Motyw pakietu Office</vt:lpstr>
      <vt:lpstr>1_Motyw pakietu Office</vt:lpstr>
      <vt:lpstr>Funkcja i rola spółdzielni energetycznych  na obszarach wiejskich</vt:lpstr>
      <vt:lpstr>Definicja spółdzielni energetycznej</vt:lpstr>
      <vt:lpstr>Obszar działalności spółdzielni energetycznej</vt:lpstr>
      <vt:lpstr>Obszar działalności spółdzielni energetycznej</vt:lpstr>
      <vt:lpstr>Warunki dla spółdzielni energetycznej</vt:lpstr>
      <vt:lpstr>Etapy zakładania spółdzielni energetycznej</vt:lpstr>
      <vt:lpstr>Minimalna liczba założycieli spółdzielni</vt:lpstr>
      <vt:lpstr>Zamieszczenie danych w wykazie spółdzielni energetycznych KOWR </vt:lpstr>
      <vt:lpstr>Rejestracja w KOWR</vt:lpstr>
      <vt:lpstr>Spółdzielnie energetyczne</vt:lpstr>
      <vt:lpstr>Spółdzielnie energetyczne w Polsce wg obszaru działalności</vt:lpstr>
      <vt:lpstr>Przepływ energii  w spółdzielni energetycznej</vt:lpstr>
      <vt:lpstr>Spółdzielnie energetyczne zakładane  przez przedsiębiorców – lokalne firmy</vt:lpstr>
      <vt:lpstr>Korzyści dla spółdzielni energetycznej</vt:lpstr>
      <vt:lpstr>Obowiązki spółdzielni energetycznych</vt:lpstr>
      <vt:lpstr>Działania wspierające rozwój OZE</vt:lpstr>
      <vt:lpstr>www.energiazrolnictwa.pl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Sykta</dc:creator>
  <cp:lastModifiedBy>Paweł Kowalczyk</cp:lastModifiedBy>
  <cp:revision>1189</cp:revision>
  <cp:lastPrinted>2021-06-09T09:17:30Z</cp:lastPrinted>
  <dcterms:created xsi:type="dcterms:W3CDTF">2017-06-22T17:24:09Z</dcterms:created>
  <dcterms:modified xsi:type="dcterms:W3CDTF">2026-06-11T12:48:08Z</dcterms:modified>
</cp:coreProperties>
</file>